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302" r:id="rId5"/>
    <p:sldId id="304" r:id="rId6"/>
    <p:sldId id="305" r:id="rId7"/>
    <p:sldId id="301" r:id="rId8"/>
    <p:sldId id="307" r:id="rId9"/>
    <p:sldId id="308" r:id="rId10"/>
    <p:sldId id="309" r:id="rId11"/>
    <p:sldId id="299" r:id="rId12"/>
    <p:sldId id="310" r:id="rId13"/>
    <p:sldId id="270" r:id="rId14"/>
    <p:sldId id="312" r:id="rId15"/>
    <p:sldId id="269" r:id="rId16"/>
    <p:sldId id="275" r:id="rId17"/>
    <p:sldId id="311" r:id="rId18"/>
    <p:sldId id="303" r:id="rId19"/>
    <p:sldId id="29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8755" autoAdjust="0"/>
    <p:restoredTop sz="95581" autoAdjust="0"/>
  </p:normalViewPr>
  <p:slideViewPr>
    <p:cSldViewPr snapToGrid="0">
      <p:cViewPr varScale="1">
        <p:scale>
          <a:sx n="57" d="100"/>
          <a:sy n="57" d="100"/>
        </p:scale>
        <p:origin x="62" y="749"/>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4349"/>
    </p:cViewPr>
  </p:sorterViewPr>
  <p:notesViewPr>
    <p:cSldViewPr snapToGrid="0">
      <p:cViewPr varScale="1">
        <p:scale>
          <a:sx n="51" d="100"/>
          <a:sy n="51" d="100"/>
        </p:scale>
        <p:origin x="1805"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BDA29-B333-44E1-969A-F7C4502FD99D}" type="datetimeFigureOut">
              <a:rPr lang="en-US" smtClean="0"/>
              <a:t>10/18/2016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A64E6-E6A3-494F-86A1-B506B714A739}" type="slidenum">
              <a:rPr lang="en-US" smtClean="0"/>
              <a:t>‹#›</a:t>
            </a:fld>
            <a:endParaRPr lang="en-US"/>
          </a:p>
        </p:txBody>
      </p:sp>
    </p:spTree>
    <p:extLst>
      <p:ext uri="{BB962C8B-B14F-4D97-AF65-F5344CB8AC3E}">
        <p14:creationId xmlns:p14="http://schemas.microsoft.com/office/powerpoint/2010/main" val="1622785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CA64E6-E6A3-494F-86A1-B506B714A739}" type="slidenum">
              <a:rPr lang="en-US" smtClean="0"/>
              <a:t>1</a:t>
            </a:fld>
            <a:endParaRPr lang="en-US"/>
          </a:p>
        </p:txBody>
      </p:sp>
    </p:spTree>
    <p:extLst>
      <p:ext uri="{BB962C8B-B14F-4D97-AF65-F5344CB8AC3E}">
        <p14:creationId xmlns:p14="http://schemas.microsoft.com/office/powerpoint/2010/main" val="3976403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Multiple </a:t>
            </a:r>
            <a:r>
              <a:rPr lang="en-US" dirty="0"/>
              <a:t>perspectives in the room </a:t>
            </a:r>
          </a:p>
          <a:p>
            <a:pPr marL="171450" lvl="0" indent="-171450">
              <a:buFont typeface="Arial" panose="020B0604020202020204" pitchFamily="34" charset="0"/>
              <a:buChar char="•"/>
            </a:pPr>
            <a:r>
              <a:rPr lang="en-US" dirty="0"/>
              <a:t>9 Dimensions of Healthy Community  (SLIDE)</a:t>
            </a:r>
          </a:p>
          <a:p>
            <a:pPr marL="171450" lvl="0" indent="-171450">
              <a:buFont typeface="Arial" panose="020B0604020202020204" pitchFamily="34" charset="0"/>
              <a:buChar char="•"/>
            </a:pPr>
            <a:r>
              <a:rPr lang="en-US" dirty="0"/>
              <a:t>Gender balance</a:t>
            </a:r>
          </a:p>
          <a:p>
            <a:pPr marL="171450" lvl="0" indent="-171450">
              <a:buFont typeface="Arial" panose="020B0604020202020204" pitchFamily="34" charset="0"/>
              <a:buChar char="•"/>
            </a:pPr>
            <a:r>
              <a:rPr lang="en-US" dirty="0"/>
              <a:t>Est/Emerging leaders</a:t>
            </a:r>
          </a:p>
          <a:p>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10</a:t>
            </a:fld>
            <a:endParaRPr lang="en-US"/>
          </a:p>
        </p:txBody>
      </p:sp>
    </p:spTree>
    <p:extLst>
      <p:ext uri="{BB962C8B-B14F-4D97-AF65-F5344CB8AC3E}">
        <p14:creationId xmlns:p14="http://schemas.microsoft.com/office/powerpoint/2010/main" val="2125083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CA64E6-E6A3-494F-86A1-B506B714A739}" type="slidenum">
              <a:rPr lang="en-US" smtClean="0"/>
              <a:t>11</a:t>
            </a:fld>
            <a:endParaRPr lang="en-US"/>
          </a:p>
        </p:txBody>
      </p:sp>
    </p:spTree>
    <p:extLst>
      <p:ext uri="{BB962C8B-B14F-4D97-AF65-F5344CB8AC3E}">
        <p14:creationId xmlns:p14="http://schemas.microsoft.com/office/powerpoint/2010/main" val="3399148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11930"/>
          </a:xfrm>
        </p:spPr>
        <p:txBody>
          <a:bodyPr/>
          <a:lstStyle/>
          <a:p>
            <a:r>
              <a:rPr lang="en-US" b="1" dirty="0"/>
              <a:t>Lesson 4:  Relationships matter  </a:t>
            </a:r>
            <a:endParaRPr lang="en-US" b="1" dirty="0" smtClean="0"/>
          </a:p>
          <a:p>
            <a:endParaRPr lang="en-US" b="1" dirty="0"/>
          </a:p>
          <a:p>
            <a:r>
              <a:rPr lang="en-US" dirty="0"/>
              <a:t>Sustainable community action is anchored in the quality ad diversity of its connections or relationships.</a:t>
            </a:r>
          </a:p>
          <a:p>
            <a:endParaRPr lang="en-US" dirty="0"/>
          </a:p>
          <a:p>
            <a:r>
              <a:rPr lang="en-US" dirty="0"/>
              <a:t>At the </a:t>
            </a:r>
            <a:r>
              <a:rPr lang="en-US" dirty="0" err="1"/>
              <a:t>Blandin</a:t>
            </a:r>
            <a:r>
              <a:rPr lang="en-US" dirty="0"/>
              <a:t> Foundation we have a saying that goes like this:  </a:t>
            </a:r>
            <a:r>
              <a:rPr lang="en-US" i="1" u="sng" dirty="0"/>
              <a:t>Change follows relationships and happens at the speed of trust.</a:t>
            </a:r>
            <a:r>
              <a:rPr lang="en-US" dirty="0"/>
              <a:t>  To identify and leverage the leadership within rural communities you have to:</a:t>
            </a:r>
          </a:p>
          <a:p>
            <a:pPr lvl="0"/>
            <a:r>
              <a:rPr lang="en-US" dirty="0"/>
              <a:t>Take the time to build relationship with the communities you want to serve.  At the </a:t>
            </a:r>
            <a:r>
              <a:rPr lang="en-US" dirty="0" err="1"/>
              <a:t>Blandin</a:t>
            </a:r>
            <a:r>
              <a:rPr lang="en-US" dirty="0"/>
              <a:t> Foundation, we say that our program begins with recruitment.  </a:t>
            </a:r>
          </a:p>
          <a:p>
            <a:pPr marL="171450" lvl="0" indent="-171450">
              <a:buFont typeface="Arial" panose="020B0604020202020204" pitchFamily="34" charset="0"/>
              <a:buChar char="•"/>
            </a:pPr>
            <a:r>
              <a:rPr lang="en-US" dirty="0"/>
              <a:t>Invest time &amp; energy needed to create relationship with communities we serve.  6-9 months</a:t>
            </a:r>
          </a:p>
          <a:p>
            <a:pPr marL="171450" lvl="0" indent="-171450">
              <a:buFont typeface="Arial" panose="020B0604020202020204" pitchFamily="34" charset="0"/>
              <a:buChar char="•"/>
            </a:pPr>
            <a:r>
              <a:rPr lang="en-US" dirty="0"/>
              <a:t>Use of local steering committees</a:t>
            </a:r>
          </a:p>
          <a:p>
            <a:pPr marL="171450" indent="-171450">
              <a:buFont typeface="Arial" panose="020B0604020202020204" pitchFamily="34" charset="0"/>
              <a:buChar char="•"/>
            </a:pPr>
            <a:r>
              <a:rPr lang="en-US" dirty="0"/>
              <a:t> </a:t>
            </a:r>
          </a:p>
          <a:p>
            <a:pPr lvl="0"/>
            <a:r>
              <a:rPr lang="en-US" dirty="0"/>
              <a:t> Assist communities to build sustainable relationships.  In BCLP our design is created to broaden and deepen relationships among the cohort to increases individual awareness and connection to community and help build resilience. </a:t>
            </a:r>
          </a:p>
          <a:p>
            <a:r>
              <a:rPr lang="en-US" b="1" dirty="0"/>
              <a:t> </a:t>
            </a:r>
            <a:endParaRPr lang="en-US" dirty="0"/>
          </a:p>
          <a:p>
            <a:pPr lvl="0"/>
            <a:r>
              <a:rPr lang="en-US" dirty="0" smtClean="0"/>
              <a:t> </a:t>
            </a:r>
            <a:r>
              <a:rPr lang="en-US" b="1" dirty="0"/>
              <a:t>Intentional relationship building </a:t>
            </a:r>
            <a:endParaRPr lang="en-US" dirty="0"/>
          </a:p>
          <a:p>
            <a:pPr lvl="0"/>
            <a:r>
              <a:rPr lang="en-US" dirty="0"/>
              <a:t>Residential cohort model </a:t>
            </a:r>
          </a:p>
          <a:p>
            <a:pPr marL="171450" lvl="0" indent="-171450">
              <a:buFont typeface="Arial" panose="020B0604020202020204" pitchFamily="34" charset="0"/>
              <a:buChar char="•"/>
            </a:pPr>
            <a:r>
              <a:rPr lang="en-US" dirty="0"/>
              <a:t>Smaller scale of the community </a:t>
            </a:r>
          </a:p>
          <a:p>
            <a:pPr marL="171450" lvl="0" indent="-171450">
              <a:buFont typeface="Arial" panose="020B0604020202020204" pitchFamily="34" charset="0"/>
              <a:buChar char="•"/>
            </a:pPr>
            <a:r>
              <a:rPr lang="en-US" dirty="0"/>
              <a:t>Help build critical mass to support collective action</a:t>
            </a:r>
          </a:p>
          <a:p>
            <a:pPr marL="171450" lvl="0" indent="-171450">
              <a:buFont typeface="Arial" panose="020B0604020202020204" pitchFamily="34" charset="0"/>
              <a:buChar char="•"/>
            </a:pPr>
            <a:r>
              <a:rPr lang="en-US" dirty="0"/>
              <a:t>Supportive group when back home</a:t>
            </a:r>
          </a:p>
          <a:p>
            <a:pPr marL="171450" lvl="0" indent="-171450">
              <a:buFont typeface="Arial" panose="020B0604020202020204" pitchFamily="34" charset="0"/>
              <a:buChar char="•"/>
            </a:pPr>
            <a:r>
              <a:rPr lang="en-US" dirty="0"/>
              <a:t>Culture of hospitality</a:t>
            </a:r>
          </a:p>
          <a:p>
            <a:r>
              <a:rPr lang="en-US" dirty="0"/>
              <a:t> </a:t>
            </a:r>
          </a:p>
        </p:txBody>
      </p:sp>
      <p:sp>
        <p:nvSpPr>
          <p:cNvPr id="4" name="Slide Number Placeholder 3"/>
          <p:cNvSpPr>
            <a:spLocks noGrp="1"/>
          </p:cNvSpPr>
          <p:nvPr>
            <p:ph type="sldNum" sz="quarter" idx="10"/>
          </p:nvPr>
        </p:nvSpPr>
        <p:spPr/>
        <p:txBody>
          <a:bodyPr/>
          <a:lstStyle/>
          <a:p>
            <a:fld id="{45CA64E6-E6A3-494F-86A1-B506B714A739}" type="slidenum">
              <a:rPr lang="en-US" smtClean="0"/>
              <a:t>12</a:t>
            </a:fld>
            <a:endParaRPr lang="en-US"/>
          </a:p>
        </p:txBody>
      </p:sp>
    </p:spTree>
    <p:extLst>
      <p:ext uri="{BB962C8B-B14F-4D97-AF65-F5344CB8AC3E}">
        <p14:creationId xmlns:p14="http://schemas.microsoft.com/office/powerpoint/2010/main" val="4054610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CA64E6-E6A3-494F-86A1-B506B714A739}" type="slidenum">
              <a:rPr lang="en-US" smtClean="0"/>
              <a:t>13</a:t>
            </a:fld>
            <a:endParaRPr lang="en-US"/>
          </a:p>
        </p:txBody>
      </p:sp>
    </p:spTree>
    <p:extLst>
      <p:ext uri="{BB962C8B-B14F-4D97-AF65-F5344CB8AC3E}">
        <p14:creationId xmlns:p14="http://schemas.microsoft.com/office/powerpoint/2010/main" val="1210461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Lesson 5:  You have to do it yourself, but you can’t do it alone:  </a:t>
            </a:r>
            <a:endParaRPr lang="en-US" dirty="0"/>
          </a:p>
          <a:p>
            <a:r>
              <a:rPr lang="en-US" b="1" dirty="0"/>
              <a:t> </a:t>
            </a:r>
            <a:endParaRPr lang="en-US" dirty="0"/>
          </a:p>
          <a:p>
            <a:r>
              <a:rPr lang="en-US" dirty="0"/>
              <a:t>3 Core Competencies – provide a frame work for attending to what gets done and HOW it gets done.</a:t>
            </a:r>
          </a:p>
          <a:p>
            <a:r>
              <a:rPr lang="en-US" dirty="0"/>
              <a:t> </a:t>
            </a:r>
          </a:p>
          <a:p>
            <a:r>
              <a:rPr lang="en-US" b="1" dirty="0"/>
              <a:t>Framing</a:t>
            </a:r>
            <a:r>
              <a:rPr lang="en-US" dirty="0"/>
              <a:t> is a core leadership competency that requires listening to others and creating shared meaning around important issues. How an issue is framed influences action choices.</a:t>
            </a:r>
          </a:p>
          <a:p>
            <a:r>
              <a:rPr lang="en-US" dirty="0"/>
              <a:t> </a:t>
            </a:r>
          </a:p>
          <a:p>
            <a:r>
              <a:rPr lang="en-US" b="1" dirty="0"/>
              <a:t>Building Social capital </a:t>
            </a:r>
            <a:r>
              <a:rPr lang="en-US" dirty="0"/>
              <a:t>is the network of relationships community leaders use to get things done. The more social capital you have - the broader and deeper your relationships - the more likely it is you can tap others to help you get things done. </a:t>
            </a:r>
          </a:p>
          <a:p>
            <a:r>
              <a:rPr lang="en-US" dirty="0"/>
              <a:t> </a:t>
            </a:r>
          </a:p>
          <a:p>
            <a:r>
              <a:rPr lang="en-US" b="1" dirty="0"/>
              <a:t>Mobilization </a:t>
            </a:r>
            <a:r>
              <a:rPr lang="en-US" dirty="0"/>
              <a:t>is how we bring together well framed issues and enough social capital to make something happen. Mobilization is about action. </a:t>
            </a:r>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14</a:t>
            </a:fld>
            <a:endParaRPr lang="en-US"/>
          </a:p>
        </p:txBody>
      </p:sp>
    </p:spTree>
    <p:extLst>
      <p:ext uri="{BB962C8B-B14F-4D97-AF65-F5344CB8AC3E}">
        <p14:creationId xmlns:p14="http://schemas.microsoft.com/office/powerpoint/2010/main" val="1315987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Lesson 6:  Personal wellness of leaders is vital</a:t>
            </a:r>
            <a:endParaRPr lang="en-US" dirty="0"/>
          </a:p>
          <a:p>
            <a:r>
              <a:rPr lang="en-US" dirty="0"/>
              <a:t> </a:t>
            </a:r>
          </a:p>
          <a:p>
            <a:r>
              <a:rPr lang="en-US" dirty="0"/>
              <a:t>Our newest dimension, Spirituality and Wellness, is one of our most recent lessons learned.  Until recently, we focused largely on relationship and skill building.  Based on feedback from our alumni, we incorporated this new dimension last year and have begun to talk about the importance of taking time to be reflective, maintain balance in all we do, and cultivating resiliency as leaders.  </a:t>
            </a:r>
          </a:p>
          <a:p>
            <a:r>
              <a:rPr lang="en-US" b="1" dirty="0"/>
              <a:t> </a:t>
            </a:r>
            <a:endParaRPr lang="en-US" dirty="0"/>
          </a:p>
          <a:p>
            <a:r>
              <a:rPr lang="en-US" dirty="0"/>
              <a:t>Our definition of resilience: the capacity of individuals to sustain their well-being in the face of dramatically changed circumstances.</a:t>
            </a:r>
          </a:p>
          <a:p>
            <a:r>
              <a:rPr lang="en-US" dirty="0"/>
              <a:t> </a:t>
            </a:r>
          </a:p>
          <a:p>
            <a:r>
              <a:rPr lang="en-US" dirty="0"/>
              <a:t>The Four Elements of Resilient Leadership</a:t>
            </a:r>
          </a:p>
          <a:p>
            <a:r>
              <a:rPr lang="en-US" b="1" dirty="0"/>
              <a:t> </a:t>
            </a:r>
            <a:endParaRPr lang="en-US" dirty="0"/>
          </a:p>
          <a:p>
            <a:pPr lvl="0"/>
            <a:r>
              <a:rPr lang="en-US" b="1" dirty="0"/>
              <a:t>Balance:</a:t>
            </a:r>
            <a:r>
              <a:rPr lang="en-US" dirty="0"/>
              <a:t> Resilient leaders make time for activities that revitalize them physically, emotionally, spiritually, and intellectually. </a:t>
            </a:r>
          </a:p>
          <a:p>
            <a:r>
              <a:rPr lang="en-US" dirty="0"/>
              <a:t> </a:t>
            </a:r>
          </a:p>
          <a:p>
            <a:pPr lvl="0"/>
            <a:r>
              <a:rPr lang="en-US" b="1" dirty="0"/>
              <a:t>Choice:</a:t>
            </a:r>
            <a:r>
              <a:rPr lang="en-US" dirty="0"/>
              <a:t> Resilient leaders make intentional choices about when, whether, and to what extent to be involved in projects that arise.</a:t>
            </a:r>
          </a:p>
          <a:p>
            <a:r>
              <a:rPr lang="en-US" b="1" dirty="0"/>
              <a:t> </a:t>
            </a:r>
            <a:endParaRPr lang="en-US" dirty="0"/>
          </a:p>
          <a:p>
            <a:pPr lvl="0"/>
            <a:r>
              <a:rPr lang="en-US" b="1" dirty="0"/>
              <a:t>Support:</a:t>
            </a:r>
            <a:r>
              <a:rPr lang="en-US" dirty="0"/>
              <a:t> Resilient leaders are active in their efforts to build networks of support to sustain them in their work and contribute to their renewal. </a:t>
            </a:r>
          </a:p>
          <a:p>
            <a:r>
              <a:rPr lang="en-US" dirty="0"/>
              <a:t> </a:t>
            </a:r>
          </a:p>
          <a:p>
            <a:pPr lvl="0"/>
            <a:r>
              <a:rPr lang="en-US" b="1" dirty="0"/>
              <a:t>Perspective:</a:t>
            </a:r>
            <a:r>
              <a:rPr lang="en-US" dirty="0"/>
              <a:t> Resilient leaders actively strive to see the “big picture” of the community - its achievements and strengths and its assets and barriers.  </a:t>
            </a:r>
          </a:p>
          <a:p>
            <a:r>
              <a:rPr lang="en-US" dirty="0"/>
              <a:t> </a:t>
            </a:r>
          </a:p>
          <a:p>
            <a:r>
              <a:rPr lang="en-US" dirty="0"/>
              <a:t> </a:t>
            </a:r>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15</a:t>
            </a:fld>
            <a:endParaRPr lang="en-US"/>
          </a:p>
        </p:txBody>
      </p:sp>
    </p:spTree>
    <p:extLst>
      <p:ext uri="{BB962C8B-B14F-4D97-AF65-F5344CB8AC3E}">
        <p14:creationId xmlns:p14="http://schemas.microsoft.com/office/powerpoint/2010/main" val="1598509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CA64E6-E6A3-494F-86A1-B506B714A739}" type="slidenum">
              <a:rPr lang="en-US" smtClean="0"/>
              <a:t>16</a:t>
            </a:fld>
            <a:endParaRPr lang="en-US"/>
          </a:p>
        </p:txBody>
      </p:sp>
    </p:spTree>
    <p:extLst>
      <p:ext uri="{BB962C8B-B14F-4D97-AF65-F5344CB8AC3E}">
        <p14:creationId xmlns:p14="http://schemas.microsoft.com/office/powerpoint/2010/main" val="86707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CA64E6-E6A3-494F-86A1-B506B714A739}" type="slidenum">
              <a:rPr lang="en-US" smtClean="0"/>
              <a:t>2</a:t>
            </a:fld>
            <a:endParaRPr lang="en-US"/>
          </a:p>
        </p:txBody>
      </p:sp>
    </p:spTree>
    <p:extLst>
      <p:ext uri="{BB962C8B-B14F-4D97-AF65-F5344CB8AC3E}">
        <p14:creationId xmlns:p14="http://schemas.microsoft.com/office/powerpoint/2010/main" val="275053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of the Program: to develop and sustain healthy community by building on community strengths</a:t>
            </a:r>
            <a:r>
              <a:rPr lang="en-US" dirty="0" smtClean="0"/>
              <a:t>.  While the training contains individual leadership development, the application of skills taught is all focused on the participant’s community of place. It also focuses on building relationships across the cohort so that leaders don’t have to act alone.</a:t>
            </a:r>
            <a:endParaRPr lang="en-US" dirty="0"/>
          </a:p>
          <a:p>
            <a:r>
              <a:rPr lang="en-US" b="1" dirty="0"/>
              <a:t> </a:t>
            </a:r>
            <a:endParaRPr lang="en-US" dirty="0"/>
          </a:p>
          <a:p>
            <a:r>
              <a:rPr lang="en-US" b="1" dirty="0"/>
              <a:t>Healthy Community implies …	</a:t>
            </a:r>
            <a:endParaRPr lang="en-US" dirty="0"/>
          </a:p>
          <a:p>
            <a:pPr lvl="0"/>
            <a:r>
              <a:rPr lang="en-US" dirty="0"/>
              <a:t>Realistic</a:t>
            </a:r>
          </a:p>
          <a:p>
            <a:pPr lvl="0"/>
            <a:r>
              <a:rPr lang="en-US" dirty="0"/>
              <a:t>Interconnected</a:t>
            </a:r>
          </a:p>
          <a:p>
            <a:pPr lvl="0"/>
            <a:r>
              <a:rPr lang="en-US" dirty="0"/>
              <a:t>Process Oriented</a:t>
            </a:r>
          </a:p>
          <a:p>
            <a:r>
              <a:rPr lang="en-US" dirty="0"/>
              <a:t> </a:t>
            </a:r>
          </a:p>
          <a:p>
            <a:r>
              <a:rPr lang="en-US" b="1" dirty="0"/>
              <a:t>A Healthy Community is…  </a:t>
            </a:r>
            <a:r>
              <a:rPr lang="en-US" dirty="0"/>
              <a:t>A place to live where </a:t>
            </a:r>
            <a:r>
              <a:rPr lang="en-US" b="1" dirty="0"/>
              <a:t>all</a:t>
            </a:r>
            <a:r>
              <a:rPr lang="en-US" dirty="0"/>
              <a:t> people can:</a:t>
            </a:r>
          </a:p>
          <a:p>
            <a:pPr lvl="0"/>
            <a:r>
              <a:rPr lang="en-US" dirty="0"/>
              <a:t>Meet their needs (economic, social, physical, cultural, and spiritual).</a:t>
            </a:r>
          </a:p>
          <a:p>
            <a:pPr lvl="0"/>
            <a:r>
              <a:rPr lang="en-US" dirty="0"/>
              <a:t>Work together for the common good.</a:t>
            </a:r>
          </a:p>
          <a:p>
            <a:pPr lvl="0"/>
            <a:r>
              <a:rPr lang="en-US" dirty="0"/>
              <a:t>Participate in creating their future.</a:t>
            </a:r>
          </a:p>
          <a:p>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3</a:t>
            </a:fld>
            <a:endParaRPr lang="en-US"/>
          </a:p>
        </p:txBody>
      </p:sp>
    </p:spTree>
    <p:extLst>
      <p:ext uri="{BB962C8B-B14F-4D97-AF65-F5344CB8AC3E}">
        <p14:creationId xmlns:p14="http://schemas.microsoft.com/office/powerpoint/2010/main" val="3388366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why we take investing in leadership so seriously.  Leaders are a critical resource for communities.  The quality and quantity of leadership that exists in a community is indispensable.  What’s more, there is tremendous capacity in rural leaders and places to make great things happen</a:t>
            </a:r>
            <a:r>
              <a:rPr lang="en-US" dirty="0" smtClean="0"/>
              <a:t>.</a:t>
            </a:r>
          </a:p>
          <a:p>
            <a:endParaRPr lang="en-US" dirty="0"/>
          </a:p>
          <a:p>
            <a:r>
              <a:rPr lang="en-US" dirty="0" smtClean="0"/>
              <a:t>In the </a:t>
            </a:r>
            <a:r>
              <a:rPr lang="en-US" dirty="0" err="1" smtClean="0"/>
              <a:t>Blandin</a:t>
            </a:r>
            <a:r>
              <a:rPr lang="en-US" dirty="0" smtClean="0"/>
              <a:t> Community Leadership Program we define Community Leadership as doing what need to be done to develop and sustain healthy community. </a:t>
            </a:r>
            <a:endParaRPr lang="en-US" dirty="0"/>
          </a:p>
          <a:p>
            <a:r>
              <a:rPr lang="en-US" dirty="0"/>
              <a:t> </a:t>
            </a:r>
          </a:p>
          <a:p>
            <a:r>
              <a:rPr lang="en-US" dirty="0"/>
              <a:t>Almost daily we hear amazing stories about what our alumni are doing in their communities.  We also actively stay close to what leaders are saying about themselves and their </a:t>
            </a:r>
            <a:r>
              <a:rPr lang="en-US" dirty="0" smtClean="0"/>
              <a:t>communities</a:t>
            </a:r>
          </a:p>
          <a:p>
            <a:endParaRPr lang="en-US" dirty="0"/>
          </a:p>
          <a:p>
            <a:endParaRPr lang="en-US" dirty="0" smtClean="0"/>
          </a:p>
          <a:p>
            <a:r>
              <a:rPr lang="en-US" b="1" dirty="0"/>
              <a:t>Every 3 years we conduct a perception survey we call the rural pulse.  Here are just a few things we at the </a:t>
            </a:r>
            <a:r>
              <a:rPr lang="en-US" b="1" dirty="0" err="1"/>
              <a:t>Blandin</a:t>
            </a:r>
            <a:r>
              <a:rPr lang="en-US" b="1" dirty="0"/>
              <a:t> Foundation know about rural leaders: </a:t>
            </a:r>
          </a:p>
          <a:p>
            <a:endParaRPr lang="en-US" b="1" dirty="0"/>
          </a:p>
        </p:txBody>
      </p:sp>
      <p:sp>
        <p:nvSpPr>
          <p:cNvPr id="4" name="Slide Number Placeholder 3"/>
          <p:cNvSpPr>
            <a:spLocks noGrp="1"/>
          </p:cNvSpPr>
          <p:nvPr>
            <p:ph type="sldNum" sz="quarter" idx="10"/>
          </p:nvPr>
        </p:nvSpPr>
        <p:spPr/>
        <p:txBody>
          <a:bodyPr/>
          <a:lstStyle/>
          <a:p>
            <a:fld id="{45CA64E6-E6A3-494F-86A1-B506B714A739}" type="slidenum">
              <a:rPr lang="en-US" smtClean="0"/>
              <a:t>4</a:t>
            </a:fld>
            <a:endParaRPr lang="en-US"/>
          </a:p>
        </p:txBody>
      </p:sp>
    </p:spTree>
    <p:extLst>
      <p:ext uri="{BB962C8B-B14F-4D97-AF65-F5344CB8AC3E}">
        <p14:creationId xmlns:p14="http://schemas.microsoft.com/office/powerpoint/2010/main" val="3569293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READY to ENGAGE</a:t>
            </a:r>
          </a:p>
          <a:p>
            <a:pPr lvl="1"/>
            <a:r>
              <a:rPr lang="en-US" dirty="0"/>
              <a:t>91% of leaders say they are able to contribute to the future of their communities </a:t>
            </a:r>
          </a:p>
          <a:p>
            <a:pPr lvl="1"/>
            <a:r>
              <a:rPr lang="en-US" dirty="0"/>
              <a:t>95% believe they can make a positive community </a:t>
            </a:r>
            <a:r>
              <a:rPr lang="en-US" dirty="0" smtClean="0"/>
              <a:t>impact</a:t>
            </a:r>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5</a:t>
            </a:fld>
            <a:endParaRPr lang="en-US"/>
          </a:p>
        </p:txBody>
      </p:sp>
    </p:spTree>
    <p:extLst>
      <p:ext uri="{BB962C8B-B14F-4D97-AF65-F5344CB8AC3E}">
        <p14:creationId xmlns:p14="http://schemas.microsoft.com/office/powerpoint/2010/main" val="2244640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100 percent say that, if asked to serve as leaders, they would say yes or maybe </a:t>
            </a:r>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6</a:t>
            </a:fld>
            <a:endParaRPr lang="en-US"/>
          </a:p>
        </p:txBody>
      </p:sp>
    </p:spTree>
    <p:extLst>
      <p:ext uri="{BB962C8B-B14F-4D97-AF65-F5344CB8AC3E}">
        <p14:creationId xmlns:p14="http://schemas.microsoft.com/office/powerpoint/2010/main" val="181985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IN IT FOR THE LONG HAUL</a:t>
            </a:r>
          </a:p>
          <a:p>
            <a:pPr lvl="1"/>
            <a:r>
              <a:rPr lang="en-US" dirty="0"/>
              <a:t>79 percent say they have not considered moving in the last 2 years = rural leaders tend to stay (long-term resource)</a:t>
            </a:r>
          </a:p>
          <a:p>
            <a:r>
              <a:rPr lang="en-US" dirty="0"/>
              <a:t> </a:t>
            </a:r>
          </a:p>
          <a:p>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7</a:t>
            </a:fld>
            <a:endParaRPr lang="en-US"/>
          </a:p>
        </p:txBody>
      </p:sp>
    </p:spTree>
    <p:extLst>
      <p:ext uri="{BB962C8B-B14F-4D97-AF65-F5344CB8AC3E}">
        <p14:creationId xmlns:p14="http://schemas.microsoft.com/office/powerpoint/2010/main" val="1874883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8</a:t>
            </a:fld>
            <a:endParaRPr lang="en-US"/>
          </a:p>
        </p:txBody>
      </p:sp>
    </p:spTree>
    <p:extLst>
      <p:ext uri="{BB962C8B-B14F-4D97-AF65-F5344CB8AC3E}">
        <p14:creationId xmlns:p14="http://schemas.microsoft.com/office/powerpoint/2010/main" val="210599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thing our 30 years of experience has taught us is that community leadership is hard work!  We know to people are better equipped to do their best work when focused on strengths rather than deficits. </a:t>
            </a:r>
          </a:p>
          <a:p>
            <a:r>
              <a:rPr lang="en-US" dirty="0"/>
              <a:t> </a:t>
            </a:r>
          </a:p>
          <a:p>
            <a:r>
              <a:rPr lang="en-US" dirty="0"/>
              <a:t>Rural communities leaders are hopeful, ready and eager to engage and have the resources/capacity to do what it takes to build and sustain healthy community</a:t>
            </a:r>
          </a:p>
          <a:p>
            <a:r>
              <a:rPr lang="en-US" dirty="0"/>
              <a:t> </a:t>
            </a:r>
          </a:p>
          <a:p>
            <a:pPr lvl="0"/>
            <a:r>
              <a:rPr lang="en-US" dirty="0"/>
              <a:t>HOPE</a:t>
            </a:r>
          </a:p>
          <a:p>
            <a:pPr lvl="1"/>
            <a:r>
              <a:rPr lang="en-US" dirty="0"/>
              <a:t>77 percent of rural MN leaders say their community is a vibrant place to live and work </a:t>
            </a:r>
          </a:p>
          <a:p>
            <a:pPr lvl="1"/>
            <a:r>
              <a:rPr lang="en-US" dirty="0"/>
              <a:t>79 percent – community is strong and resilient, able to recover from difficult situations </a:t>
            </a:r>
          </a:p>
          <a:p>
            <a:r>
              <a:rPr lang="en-US" b="1" i="1" dirty="0"/>
              <a:t> </a:t>
            </a:r>
            <a:endParaRPr lang="en-US" dirty="0"/>
          </a:p>
          <a:p>
            <a:endParaRPr lang="en-US" dirty="0"/>
          </a:p>
        </p:txBody>
      </p:sp>
      <p:sp>
        <p:nvSpPr>
          <p:cNvPr id="4" name="Slide Number Placeholder 3"/>
          <p:cNvSpPr>
            <a:spLocks noGrp="1"/>
          </p:cNvSpPr>
          <p:nvPr>
            <p:ph type="sldNum" sz="quarter" idx="10"/>
          </p:nvPr>
        </p:nvSpPr>
        <p:spPr/>
        <p:txBody>
          <a:bodyPr/>
          <a:lstStyle/>
          <a:p>
            <a:fld id="{45CA64E6-E6A3-494F-86A1-B506B714A739}" type="slidenum">
              <a:rPr lang="en-US" smtClean="0"/>
              <a:t>9</a:t>
            </a:fld>
            <a:endParaRPr lang="en-US"/>
          </a:p>
        </p:txBody>
      </p:sp>
    </p:spTree>
    <p:extLst>
      <p:ext uri="{BB962C8B-B14F-4D97-AF65-F5344CB8AC3E}">
        <p14:creationId xmlns:p14="http://schemas.microsoft.com/office/powerpoint/2010/main" val="103062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754BB7-D27A-4EE3-AB73-6FE11FC320B1}"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29916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4BB7-D27A-4EE3-AB73-6FE11FC320B1}"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424435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4BB7-D27A-4EE3-AB73-6FE11FC320B1}"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20838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4BB7-D27A-4EE3-AB73-6FE11FC320B1}"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182595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754BB7-D27A-4EE3-AB73-6FE11FC320B1}"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290619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754BB7-D27A-4EE3-AB73-6FE11FC320B1}"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3036249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754BB7-D27A-4EE3-AB73-6FE11FC320B1}"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367470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754BB7-D27A-4EE3-AB73-6FE11FC320B1}"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479889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54BB7-D27A-4EE3-AB73-6FE11FC320B1}"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125356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54BB7-D27A-4EE3-AB73-6FE11FC320B1}"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36172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54BB7-D27A-4EE3-AB73-6FE11FC320B1}"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CCC45-62B5-4A97-AFCE-E340688957F5}" type="slidenum">
              <a:rPr lang="en-US" smtClean="0"/>
              <a:t>‹#›</a:t>
            </a:fld>
            <a:endParaRPr lang="en-US"/>
          </a:p>
        </p:txBody>
      </p:sp>
    </p:spTree>
    <p:extLst>
      <p:ext uri="{BB962C8B-B14F-4D97-AF65-F5344CB8AC3E}">
        <p14:creationId xmlns:p14="http://schemas.microsoft.com/office/powerpoint/2010/main" val="361740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54BB7-D27A-4EE3-AB73-6FE11FC320B1}" type="datetimeFigureOut">
              <a:rPr lang="en-US" smtClean="0"/>
              <a:t>10/18/2016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CCC45-62B5-4A97-AFCE-E340688957F5}" type="slidenum">
              <a:rPr lang="en-US" smtClean="0"/>
              <a:t>‹#›</a:t>
            </a:fld>
            <a:endParaRPr lang="en-US"/>
          </a:p>
        </p:txBody>
      </p:sp>
    </p:spTree>
    <p:extLst>
      <p:ext uri="{BB962C8B-B14F-4D97-AF65-F5344CB8AC3E}">
        <p14:creationId xmlns:p14="http://schemas.microsoft.com/office/powerpoint/2010/main" val="1426916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948" y="5269306"/>
            <a:ext cx="2432007" cy="431589"/>
          </a:xfrm>
          <a:prstGeom prst="rect">
            <a:avLst/>
          </a:prstGeom>
        </p:spPr>
      </p:pic>
      <p:sp>
        <p:nvSpPr>
          <p:cNvPr id="3" name="TextBox 2"/>
          <p:cNvSpPr txBox="1"/>
          <p:nvPr/>
        </p:nvSpPr>
        <p:spPr>
          <a:xfrm>
            <a:off x="1107796" y="1731360"/>
            <a:ext cx="10732313" cy="4685898"/>
          </a:xfrm>
          <a:prstGeom prst="rect">
            <a:avLst/>
          </a:prstGeom>
          <a:noFill/>
        </p:spPr>
        <p:txBody>
          <a:bodyPr wrap="square" rtlCol="0">
            <a:spAutoFit/>
          </a:bodyPr>
          <a:lstStyle/>
          <a:p>
            <a:pPr algn="ctr"/>
            <a:r>
              <a:rPr lang="en-US" sz="4400" dirty="0" smtClean="0">
                <a:latin typeface="Frutiger 55 Roman"/>
              </a:rPr>
              <a:t>30 Years of Investing </a:t>
            </a:r>
          </a:p>
          <a:p>
            <a:pPr algn="ctr"/>
            <a:r>
              <a:rPr lang="en-US" sz="4400" dirty="0" smtClean="0">
                <a:latin typeface="Frutiger 55 Roman"/>
              </a:rPr>
              <a:t>in </a:t>
            </a:r>
            <a:r>
              <a:rPr lang="en-US" sz="4400" dirty="0" smtClean="0">
                <a:solidFill>
                  <a:srgbClr val="FF0000"/>
                </a:solidFill>
                <a:latin typeface="Frutiger 55 Roman"/>
              </a:rPr>
              <a:t>Rural Leadership</a:t>
            </a:r>
          </a:p>
          <a:p>
            <a:pPr algn="ctr"/>
            <a:endParaRPr lang="en-US" sz="1050" dirty="0">
              <a:latin typeface="Frutiger 55 Roman"/>
            </a:endParaRPr>
          </a:p>
          <a:p>
            <a:pPr algn="ctr"/>
            <a:endParaRPr lang="en-US" sz="4400" dirty="0" smtClean="0">
              <a:latin typeface="Frutiger 55 Roman"/>
            </a:endParaRPr>
          </a:p>
          <a:p>
            <a:pPr algn="ctr"/>
            <a:r>
              <a:rPr lang="en-US" sz="2400" dirty="0" smtClean="0">
                <a:latin typeface="Frutiger 55 Roman"/>
              </a:rPr>
              <a:t>Valerie Shangreaux, Ph.D.</a:t>
            </a:r>
          </a:p>
          <a:p>
            <a:pPr algn="ctr"/>
            <a:r>
              <a:rPr lang="en-US" sz="2400" dirty="0" smtClean="0">
                <a:latin typeface="Frutiger 55 Roman"/>
              </a:rPr>
              <a:t>Director of </a:t>
            </a:r>
            <a:r>
              <a:rPr lang="en-US" sz="2400" dirty="0" err="1" smtClean="0">
                <a:latin typeface="Frutiger 55 Roman"/>
              </a:rPr>
              <a:t>Blandin</a:t>
            </a:r>
            <a:r>
              <a:rPr lang="en-US" sz="2400" dirty="0" smtClean="0">
                <a:latin typeface="Frutiger 55 Roman"/>
              </a:rPr>
              <a:t> Leadership Programs</a:t>
            </a:r>
            <a:endParaRPr lang="en-US" sz="2400" dirty="0">
              <a:latin typeface="Frutiger 55 Roman"/>
            </a:endParaRPr>
          </a:p>
          <a:p>
            <a:pPr algn="ctr"/>
            <a:endParaRPr lang="en-US" sz="2800" dirty="0" smtClean="0">
              <a:latin typeface="Frutiger 55 Roman"/>
            </a:endParaRPr>
          </a:p>
          <a:p>
            <a:pPr algn="ctr"/>
            <a:endParaRPr lang="en-US" dirty="0">
              <a:latin typeface="Frutiger 55 Roman"/>
            </a:endParaRPr>
          </a:p>
          <a:p>
            <a:pPr algn="ctr"/>
            <a:endParaRPr lang="en-US" dirty="0" smtClean="0">
              <a:latin typeface="Frutiger 55 Roman"/>
            </a:endParaRPr>
          </a:p>
          <a:p>
            <a:pPr algn="ctr"/>
            <a:endParaRPr lang="en-US" dirty="0">
              <a:latin typeface="Frutiger 55 Roman"/>
            </a:endParaRPr>
          </a:p>
          <a:p>
            <a:pPr algn="ctr"/>
            <a:endParaRPr lang="en-US" dirty="0" smtClean="0">
              <a:latin typeface="Frutiger 55 Roman"/>
            </a:endParaRPr>
          </a:p>
        </p:txBody>
      </p:sp>
    </p:spTree>
    <p:extLst>
      <p:ext uri="{BB962C8B-B14F-4D97-AF65-F5344CB8AC3E}">
        <p14:creationId xmlns:p14="http://schemas.microsoft.com/office/powerpoint/2010/main" val="2596721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971800" y="234857"/>
            <a:ext cx="7696200" cy="2387600"/>
          </a:xfrm>
        </p:spPr>
        <p:txBody>
          <a:bodyPr/>
          <a:lstStyle/>
          <a:p>
            <a:pPr algn="l"/>
            <a:r>
              <a:rPr lang="en-US" sz="4400" b="1" dirty="0" smtClean="0">
                <a:latin typeface="+mn-lt"/>
              </a:rPr>
              <a:t>Lesson</a:t>
            </a:r>
            <a:r>
              <a:rPr lang="en-US" sz="4400" b="1" dirty="0" smtClean="0"/>
              <a:t> #3	</a:t>
            </a:r>
            <a:r>
              <a:rPr lang="en-US" dirty="0" smtClean="0"/>
              <a:t>	</a:t>
            </a:r>
            <a:endParaRPr lang="en-US" dirty="0"/>
          </a:p>
        </p:txBody>
      </p:sp>
      <p:sp>
        <p:nvSpPr>
          <p:cNvPr id="9" name="Text Placeholder 8"/>
          <p:cNvSpPr>
            <a:spLocks noGrp="1"/>
          </p:cNvSpPr>
          <p:nvPr>
            <p:ph type="subTitle" idx="1"/>
          </p:nvPr>
        </p:nvSpPr>
        <p:spPr>
          <a:xfrm>
            <a:off x="2971800" y="2512826"/>
            <a:ext cx="7494493" cy="1655762"/>
          </a:xfrm>
        </p:spPr>
        <p:txBody>
          <a:bodyPr/>
          <a:lstStyle/>
          <a:p>
            <a:pPr algn="l"/>
            <a:r>
              <a:rPr lang="en-US" sz="4000" dirty="0" smtClean="0">
                <a:solidFill>
                  <a:schemeClr val="bg2">
                    <a:lumMod val="10000"/>
                  </a:schemeClr>
                </a:solidFill>
                <a:latin typeface="Frutiger 55 Roman" pitchFamily="34" charset="0"/>
              </a:rPr>
              <a:t>Leadership</a:t>
            </a:r>
            <a:r>
              <a:rPr lang="en-US" sz="4400" dirty="0" smtClean="0">
                <a:solidFill>
                  <a:schemeClr val="bg2">
                    <a:lumMod val="10000"/>
                  </a:schemeClr>
                </a:solidFill>
                <a:latin typeface="Frutiger 55 Roman" pitchFamily="34" charset="0"/>
              </a:rPr>
              <a:t> </a:t>
            </a:r>
            <a:r>
              <a:rPr lang="en-US" sz="4400" dirty="0">
                <a:solidFill>
                  <a:schemeClr val="bg2">
                    <a:lumMod val="10000"/>
                  </a:schemeClr>
                </a:solidFill>
                <a:latin typeface="Frutiger 55 Roman" pitchFamily="34" charset="0"/>
              </a:rPr>
              <a:t>can come </a:t>
            </a:r>
            <a:endParaRPr lang="en-US" sz="4400" dirty="0" smtClean="0">
              <a:solidFill>
                <a:schemeClr val="bg2">
                  <a:lumMod val="10000"/>
                </a:schemeClr>
              </a:solidFill>
              <a:latin typeface="Frutiger 55 Roman" pitchFamily="34" charset="0"/>
            </a:endParaRPr>
          </a:p>
          <a:p>
            <a:pPr algn="l"/>
            <a:r>
              <a:rPr lang="en-US" sz="4400" dirty="0" smtClean="0">
                <a:solidFill>
                  <a:schemeClr val="bg2">
                    <a:lumMod val="10000"/>
                  </a:schemeClr>
                </a:solidFill>
                <a:latin typeface="Frutiger 55 Roman" pitchFamily="34" charset="0"/>
              </a:rPr>
              <a:t>from </a:t>
            </a:r>
            <a:r>
              <a:rPr lang="en-US" sz="4400" dirty="0">
                <a:solidFill>
                  <a:srgbClr val="FF0000"/>
                </a:solidFill>
                <a:latin typeface="Frutiger 55 Roman" pitchFamily="34" charset="0"/>
              </a:rPr>
              <a:t>anywhere</a:t>
            </a:r>
          </a:p>
          <a:p>
            <a:endParaRPr lang="en-US" dirty="0"/>
          </a:p>
        </p:txBody>
      </p:sp>
    </p:spTree>
    <p:extLst>
      <p:ext uri="{BB962C8B-B14F-4D97-AF65-F5344CB8AC3E}">
        <p14:creationId xmlns:p14="http://schemas.microsoft.com/office/powerpoint/2010/main" val="801871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wrap="none">
            <a:spAutoFit/>
          </a:bodyPr>
          <a:lstStyle/>
          <a:p>
            <a:pPr algn="ctr"/>
            <a:r>
              <a:rPr lang="en-US" sz="2000" b="1" dirty="0">
                <a:latin typeface="Frutiger 55 Roman" pitchFamily="34" charset="0"/>
                <a:ea typeface="Times New Roman" panose="02020603050405020304" pitchFamily="18" charset="0"/>
                <a:cs typeface="Arial" panose="020B0604020202020204" pitchFamily="34" charset="0"/>
              </a:rPr>
              <a:t>9 Dimensions of Healthy Community</a:t>
            </a:r>
            <a:endParaRPr lang="en-US" sz="2000" b="1" dirty="0">
              <a:effectLst/>
              <a:latin typeface="Times New Roman" panose="02020603050405020304" pitchFamily="18" charset="0"/>
              <a:ea typeface="Times New Roman" panose="02020603050405020304" pitchFamily="18" charset="0"/>
            </a:endParaRPr>
          </a:p>
        </p:txBody>
      </p:sp>
      <p:sp>
        <p:nvSpPr>
          <p:cNvPr id="9" name="Content Placeholder 8"/>
          <p:cNvSpPr>
            <a:spLocks noGrp="1"/>
          </p:cNvSpPr>
          <p:nvPr>
            <p:ph idx="1"/>
          </p:nvPr>
        </p:nvSpPr>
        <p:spPr/>
        <p:txBody>
          <a:bodyPr/>
          <a:lstStyle/>
          <a:p>
            <a:pPr marL="0" indent="0">
              <a:buNone/>
            </a:pPr>
            <a:endParaRPr lang="en-US" dirty="0"/>
          </a:p>
        </p:txBody>
      </p:sp>
      <p:pic>
        <p:nvPicPr>
          <p:cNvPr id="5" name="Picture Placeholder 9"/>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857576" y="1728273"/>
            <a:ext cx="4476847" cy="4448690"/>
          </a:xfrm>
          <a:prstGeom prst="rect">
            <a:avLst/>
          </a:prstGeom>
          <a:noFill/>
          <a:ln>
            <a:noFill/>
          </a:ln>
        </p:spPr>
      </p:pic>
    </p:spTree>
    <p:extLst>
      <p:ext uri="{BB962C8B-B14F-4D97-AF65-F5344CB8AC3E}">
        <p14:creationId xmlns:p14="http://schemas.microsoft.com/office/powerpoint/2010/main" val="1004900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7229" y="2217907"/>
            <a:ext cx="5715000" cy="1323439"/>
          </a:xfrm>
          <a:prstGeom prst="rect">
            <a:avLst/>
          </a:prstGeom>
          <a:noFill/>
        </p:spPr>
        <p:txBody>
          <a:bodyPr wrap="square" rtlCol="0">
            <a:spAutoFit/>
          </a:bodyPr>
          <a:lstStyle/>
          <a:p>
            <a:r>
              <a:rPr lang="en-US" sz="4000" b="1" dirty="0" smtClean="0">
                <a:solidFill>
                  <a:schemeClr val="bg2">
                    <a:lumMod val="10000"/>
                  </a:schemeClr>
                </a:solidFill>
                <a:latin typeface="Frutiger 55 Roman" pitchFamily="34" charset="0"/>
              </a:rPr>
              <a:t>Lesson #4:</a:t>
            </a:r>
          </a:p>
          <a:p>
            <a:r>
              <a:rPr lang="en-US" sz="4000" dirty="0" smtClean="0">
                <a:solidFill>
                  <a:schemeClr val="bg2">
                    <a:lumMod val="10000"/>
                  </a:schemeClr>
                </a:solidFill>
                <a:latin typeface="Frutiger 55 Roman" pitchFamily="34" charset="0"/>
              </a:rPr>
              <a:t>Relationships </a:t>
            </a:r>
            <a:r>
              <a:rPr lang="en-US" sz="4000" dirty="0" smtClean="0">
                <a:solidFill>
                  <a:srgbClr val="FF0000"/>
                </a:solidFill>
                <a:latin typeface="Frutiger 55 Roman" pitchFamily="34" charset="0"/>
              </a:rPr>
              <a:t>matter</a:t>
            </a:r>
            <a:endParaRPr lang="en-US" sz="4000" dirty="0">
              <a:solidFill>
                <a:srgbClr val="FF0000"/>
              </a:solidFill>
              <a:latin typeface="Frutiger 55 Roman" pitchFamily="34" charset="0"/>
            </a:endParaRPr>
          </a:p>
        </p:txBody>
      </p:sp>
    </p:spTree>
    <p:extLst>
      <p:ext uri="{BB962C8B-B14F-4D97-AF65-F5344CB8AC3E}">
        <p14:creationId xmlns:p14="http://schemas.microsoft.com/office/powerpoint/2010/main" val="2707773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2068286"/>
            <a:ext cx="6492240" cy="1938992"/>
          </a:xfrm>
          <a:prstGeom prst="rect">
            <a:avLst/>
          </a:prstGeom>
          <a:noFill/>
        </p:spPr>
        <p:txBody>
          <a:bodyPr wrap="square" rtlCol="0">
            <a:spAutoFit/>
          </a:bodyPr>
          <a:lstStyle/>
          <a:p>
            <a:r>
              <a:rPr lang="en-US" sz="4000" b="1" dirty="0" smtClean="0">
                <a:solidFill>
                  <a:schemeClr val="bg2">
                    <a:lumMod val="10000"/>
                  </a:schemeClr>
                </a:solidFill>
                <a:latin typeface="Frutiger 55 Roman" pitchFamily="34" charset="0"/>
              </a:rPr>
              <a:t>Lesson #5:</a:t>
            </a:r>
          </a:p>
          <a:p>
            <a:r>
              <a:rPr lang="en-US" sz="4000" dirty="0" smtClean="0">
                <a:solidFill>
                  <a:schemeClr val="bg2">
                    <a:lumMod val="10000"/>
                  </a:schemeClr>
                </a:solidFill>
                <a:latin typeface="Frutiger 55 Roman" pitchFamily="34" charset="0"/>
              </a:rPr>
              <a:t>You have to do it yourself:</a:t>
            </a:r>
          </a:p>
          <a:p>
            <a:r>
              <a:rPr lang="en-US" sz="4000" dirty="0">
                <a:solidFill>
                  <a:srgbClr val="FF0000"/>
                </a:solidFill>
                <a:latin typeface="Frutiger 55 Roman" pitchFamily="34" charset="0"/>
              </a:rPr>
              <a:t>b</a:t>
            </a:r>
            <a:r>
              <a:rPr lang="en-US" sz="4000" dirty="0" smtClean="0">
                <a:solidFill>
                  <a:srgbClr val="FF0000"/>
                </a:solidFill>
                <a:latin typeface="Frutiger 55 Roman" pitchFamily="34" charset="0"/>
              </a:rPr>
              <a:t>ut you can’t do it alone</a:t>
            </a:r>
            <a:endParaRPr lang="en-US" sz="4000" dirty="0">
              <a:solidFill>
                <a:srgbClr val="FF0000"/>
              </a:solidFill>
              <a:latin typeface="Frutiger 55 Roman" pitchFamily="34" charset="0"/>
            </a:endParaRPr>
          </a:p>
        </p:txBody>
      </p:sp>
    </p:spTree>
    <p:extLst>
      <p:ext uri="{BB962C8B-B14F-4D97-AF65-F5344CB8AC3E}">
        <p14:creationId xmlns:p14="http://schemas.microsoft.com/office/powerpoint/2010/main" val="1176262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1" y="246649"/>
            <a:ext cx="8510917" cy="913941"/>
          </a:xfrm>
        </p:spPr>
        <p:txBody>
          <a:bodyPr>
            <a:noAutofit/>
          </a:bodyPr>
          <a:lstStyle/>
          <a:p>
            <a:pPr algn="l"/>
            <a:r>
              <a:rPr lang="en-US" sz="3500" dirty="0"/>
              <a:t>Core Competencies of Community Leadership </a:t>
            </a:r>
          </a:p>
        </p:txBody>
      </p:sp>
      <p:pic>
        <p:nvPicPr>
          <p:cNvPr id="14" name="Picture 4" descr="C:\Users\tjsippola\Desktop\C.horiz.revers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1291" y="6050719"/>
            <a:ext cx="3687766" cy="83913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862957" y="1516960"/>
            <a:ext cx="5895975" cy="3952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942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2068286"/>
            <a:ext cx="7705165" cy="1323439"/>
          </a:xfrm>
          <a:prstGeom prst="rect">
            <a:avLst/>
          </a:prstGeom>
          <a:noFill/>
        </p:spPr>
        <p:txBody>
          <a:bodyPr wrap="square" rtlCol="0">
            <a:spAutoFit/>
          </a:bodyPr>
          <a:lstStyle/>
          <a:p>
            <a:r>
              <a:rPr lang="en-US" sz="4000" b="1" dirty="0" smtClean="0">
                <a:solidFill>
                  <a:schemeClr val="bg2">
                    <a:lumMod val="10000"/>
                  </a:schemeClr>
                </a:solidFill>
                <a:latin typeface="Frutiger 55 Roman" pitchFamily="34" charset="0"/>
              </a:rPr>
              <a:t>Lesson #6:</a:t>
            </a:r>
          </a:p>
          <a:p>
            <a:r>
              <a:rPr lang="en-US" sz="4000" dirty="0" smtClean="0">
                <a:solidFill>
                  <a:schemeClr val="bg2">
                    <a:lumMod val="10000"/>
                  </a:schemeClr>
                </a:solidFill>
                <a:latin typeface="Frutiger 55 Roman" pitchFamily="34" charset="0"/>
              </a:rPr>
              <a:t>Attend to </a:t>
            </a:r>
            <a:r>
              <a:rPr lang="en-US" sz="4000" dirty="0" smtClean="0">
                <a:solidFill>
                  <a:srgbClr val="FF0000"/>
                </a:solidFill>
                <a:latin typeface="Frutiger 55 Roman" pitchFamily="34" charset="0"/>
              </a:rPr>
              <a:t>personal wellness</a:t>
            </a:r>
            <a:endParaRPr lang="en-US" sz="4000" dirty="0">
              <a:solidFill>
                <a:srgbClr val="FF0000"/>
              </a:solidFill>
              <a:latin typeface="Frutiger 55 Roman" pitchFamily="34" charset="0"/>
            </a:endParaRPr>
          </a:p>
        </p:txBody>
      </p:sp>
    </p:spTree>
    <p:extLst>
      <p:ext uri="{BB962C8B-B14F-4D97-AF65-F5344CB8AC3E}">
        <p14:creationId xmlns:p14="http://schemas.microsoft.com/office/powerpoint/2010/main" val="3594271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7948" y="5269306"/>
            <a:ext cx="2432007" cy="431589"/>
          </a:xfrm>
          <a:prstGeom prst="rect">
            <a:avLst/>
          </a:prstGeom>
        </p:spPr>
      </p:pic>
      <p:sp>
        <p:nvSpPr>
          <p:cNvPr id="3" name="TextBox 2"/>
          <p:cNvSpPr txBox="1"/>
          <p:nvPr/>
        </p:nvSpPr>
        <p:spPr>
          <a:xfrm>
            <a:off x="1107796" y="1731360"/>
            <a:ext cx="10732313" cy="3570208"/>
          </a:xfrm>
          <a:prstGeom prst="rect">
            <a:avLst/>
          </a:prstGeom>
          <a:noFill/>
        </p:spPr>
        <p:txBody>
          <a:bodyPr wrap="square" rtlCol="0">
            <a:spAutoFit/>
          </a:bodyPr>
          <a:lstStyle/>
          <a:p>
            <a:pPr algn="ctr"/>
            <a:r>
              <a:rPr lang="en-US" sz="4400" dirty="0" smtClean="0">
                <a:latin typeface="Frutiger 55 Roman"/>
              </a:rPr>
              <a:t>Healthy, Hopeful </a:t>
            </a:r>
          </a:p>
          <a:p>
            <a:pPr algn="ctr"/>
            <a:r>
              <a:rPr lang="en-US" sz="4400" dirty="0" smtClean="0">
                <a:solidFill>
                  <a:srgbClr val="FF0000"/>
                </a:solidFill>
                <a:latin typeface="Frutiger 55 Roman"/>
              </a:rPr>
              <a:t>Rural Communities</a:t>
            </a:r>
          </a:p>
          <a:p>
            <a:pPr algn="ctr"/>
            <a:endParaRPr lang="en-US" dirty="0" smtClean="0">
              <a:latin typeface="Frutiger 55 Roman"/>
            </a:endParaRPr>
          </a:p>
          <a:p>
            <a:pPr algn="ctr"/>
            <a:endParaRPr lang="en-US" dirty="0" smtClean="0">
              <a:latin typeface="Frutiger 55 Roman"/>
            </a:endParaRPr>
          </a:p>
          <a:p>
            <a:pPr algn="ctr"/>
            <a:endParaRPr lang="en-US" dirty="0" smtClean="0">
              <a:latin typeface="Frutiger 55 Roman"/>
            </a:endParaRPr>
          </a:p>
          <a:p>
            <a:pPr algn="ctr"/>
            <a:r>
              <a:rPr lang="en-US" sz="4800" dirty="0" smtClean="0">
                <a:latin typeface="Frutiger 55 Roman"/>
              </a:rPr>
              <a:t>Thank You!</a:t>
            </a:r>
          </a:p>
          <a:p>
            <a:pPr algn="ctr"/>
            <a:endParaRPr lang="en-US" dirty="0" smtClean="0">
              <a:latin typeface="Frutiger 55 Roman"/>
            </a:endParaRPr>
          </a:p>
          <a:p>
            <a:pPr algn="ctr"/>
            <a:endParaRPr lang="en-US" dirty="0" smtClean="0">
              <a:latin typeface="Frutiger 55 Roman"/>
            </a:endParaRPr>
          </a:p>
        </p:txBody>
      </p:sp>
    </p:spTree>
    <p:extLst>
      <p:ext uri="{BB962C8B-B14F-4D97-AF65-F5344CB8AC3E}">
        <p14:creationId xmlns:p14="http://schemas.microsoft.com/office/powerpoint/2010/main" val="1230751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Introductions</a:t>
            </a:r>
            <a:endParaRPr lang="en-US" dirty="0"/>
          </a:p>
        </p:txBody>
      </p:sp>
      <p:sp>
        <p:nvSpPr>
          <p:cNvPr id="3" name="Subtitle 2"/>
          <p:cNvSpPr>
            <a:spLocks noGrp="1"/>
          </p:cNvSpPr>
          <p:nvPr>
            <p:ph type="subTitle" idx="1"/>
          </p:nvPr>
        </p:nvSpPr>
        <p:spPr/>
        <p:txBody>
          <a:bodyPr/>
          <a:lstStyle/>
          <a:p>
            <a:r>
              <a:rPr lang="en-US" dirty="0" smtClean="0"/>
              <a:t>Your Name</a:t>
            </a:r>
          </a:p>
          <a:p>
            <a:r>
              <a:rPr lang="en-US" dirty="0" smtClean="0"/>
              <a:t>Where You Work</a:t>
            </a:r>
          </a:p>
          <a:p>
            <a:r>
              <a:rPr lang="en-US" dirty="0" smtClean="0"/>
              <a:t>A strength you bring to  your work</a:t>
            </a:r>
            <a:endParaRPr lang="en-US" dirty="0"/>
          </a:p>
        </p:txBody>
      </p:sp>
    </p:spTree>
    <p:extLst>
      <p:ext uri="{BB962C8B-B14F-4D97-AF65-F5344CB8AC3E}">
        <p14:creationId xmlns:p14="http://schemas.microsoft.com/office/powerpoint/2010/main" val="1788728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72419"/>
            <a:ext cx="9144000" cy="2387600"/>
          </a:xfrm>
        </p:spPr>
        <p:txBody>
          <a:bodyPr/>
          <a:lstStyle/>
          <a:p>
            <a:r>
              <a:rPr lang="en-US" b="1" dirty="0" smtClean="0"/>
              <a:t>Overview</a:t>
            </a:r>
            <a:endParaRPr lang="en-US" b="1" dirty="0"/>
          </a:p>
        </p:txBody>
      </p:sp>
      <p:sp>
        <p:nvSpPr>
          <p:cNvPr id="3" name="Subtitle 2"/>
          <p:cNvSpPr>
            <a:spLocks noGrp="1"/>
          </p:cNvSpPr>
          <p:nvPr>
            <p:ph type="subTitle" idx="1"/>
          </p:nvPr>
        </p:nvSpPr>
        <p:spPr>
          <a:xfrm>
            <a:off x="1524000" y="2629861"/>
            <a:ext cx="9144000" cy="1861457"/>
          </a:xfrm>
        </p:spPr>
        <p:txBody>
          <a:bodyPr/>
          <a:lstStyle/>
          <a:p>
            <a:endParaRPr lang="en-US" sz="4000" dirty="0" smtClean="0"/>
          </a:p>
          <a:p>
            <a:r>
              <a:rPr lang="en-US" sz="4000" dirty="0" err="1" smtClean="0">
                <a:solidFill>
                  <a:srgbClr val="FF0000"/>
                </a:solidFill>
              </a:rPr>
              <a:t>Blandin</a:t>
            </a:r>
            <a:r>
              <a:rPr lang="en-US" sz="4000" dirty="0" smtClean="0">
                <a:solidFill>
                  <a:srgbClr val="FF0000"/>
                </a:solidFill>
              </a:rPr>
              <a:t> Community Leadership Programs</a:t>
            </a:r>
          </a:p>
          <a:p>
            <a:endParaRPr lang="en-US" dirty="0"/>
          </a:p>
        </p:txBody>
      </p:sp>
    </p:spTree>
    <p:extLst>
      <p:ext uri="{BB962C8B-B14F-4D97-AF65-F5344CB8AC3E}">
        <p14:creationId xmlns:p14="http://schemas.microsoft.com/office/powerpoint/2010/main" val="3869715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2071915"/>
            <a:ext cx="5334000" cy="1323439"/>
          </a:xfrm>
          <a:prstGeom prst="rect">
            <a:avLst/>
          </a:prstGeom>
          <a:noFill/>
        </p:spPr>
        <p:txBody>
          <a:bodyPr wrap="square" rtlCol="0">
            <a:spAutoFit/>
          </a:bodyPr>
          <a:lstStyle/>
          <a:p>
            <a:r>
              <a:rPr lang="en-US" sz="4000" b="1" dirty="0" smtClean="0">
                <a:solidFill>
                  <a:schemeClr val="bg2">
                    <a:lumMod val="10000"/>
                  </a:schemeClr>
                </a:solidFill>
                <a:latin typeface="Frutiger 55 Roman" pitchFamily="34" charset="0"/>
              </a:rPr>
              <a:t>Lesson #1: </a:t>
            </a:r>
          </a:p>
          <a:p>
            <a:r>
              <a:rPr lang="en-US" sz="4000" dirty="0" smtClean="0">
                <a:solidFill>
                  <a:schemeClr val="bg2">
                    <a:lumMod val="10000"/>
                  </a:schemeClr>
                </a:solidFill>
                <a:latin typeface="Frutiger 55 Roman" pitchFamily="34" charset="0"/>
              </a:rPr>
              <a:t>Leadership </a:t>
            </a:r>
            <a:r>
              <a:rPr lang="en-US" sz="4000" dirty="0" smtClean="0">
                <a:solidFill>
                  <a:srgbClr val="FF0000"/>
                </a:solidFill>
                <a:latin typeface="Frutiger 55 Roman" pitchFamily="34" charset="0"/>
              </a:rPr>
              <a:t>matters</a:t>
            </a:r>
            <a:endParaRPr lang="en-US" sz="4000" dirty="0">
              <a:solidFill>
                <a:srgbClr val="FF0000"/>
              </a:solidFill>
              <a:latin typeface="Frutiger 55 Roman" pitchFamily="34" charset="0"/>
            </a:endParaRPr>
          </a:p>
        </p:txBody>
      </p:sp>
    </p:spTree>
    <p:extLst>
      <p:ext uri="{BB962C8B-B14F-4D97-AF65-F5344CB8AC3E}">
        <p14:creationId xmlns:p14="http://schemas.microsoft.com/office/powerpoint/2010/main" val="2357669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727" y="528004"/>
            <a:ext cx="5376456" cy="707886"/>
          </a:xfrm>
          <a:prstGeom prst="rect">
            <a:avLst/>
          </a:prstGeom>
          <a:noFill/>
        </p:spPr>
        <p:txBody>
          <a:bodyPr wrap="square" rtlCol="0">
            <a:spAutoFit/>
          </a:bodyPr>
          <a:lstStyle/>
          <a:p>
            <a:r>
              <a:rPr lang="en-US" sz="4000" b="1" dirty="0" smtClean="0">
                <a:solidFill>
                  <a:schemeClr val="bg2">
                    <a:lumMod val="10000"/>
                  </a:schemeClr>
                </a:solidFill>
                <a:latin typeface="Frutiger 55 Roman" pitchFamily="34" charset="0"/>
              </a:rPr>
              <a:t>Ready to Engage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951" y="2024743"/>
            <a:ext cx="5753670" cy="357333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9760" y="2024743"/>
            <a:ext cx="6125086" cy="3886842"/>
          </a:xfrm>
          <a:prstGeom prst="rect">
            <a:avLst/>
          </a:prstGeom>
        </p:spPr>
      </p:pic>
      <p:sp>
        <p:nvSpPr>
          <p:cNvPr id="9" name="TextBox 8"/>
          <p:cNvSpPr txBox="1"/>
          <p:nvPr/>
        </p:nvSpPr>
        <p:spPr>
          <a:xfrm>
            <a:off x="11011989" y="5172891"/>
            <a:ext cx="1463040" cy="888275"/>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18213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6793" y="1351397"/>
            <a:ext cx="7304608" cy="4213381"/>
          </a:xfrm>
          <a:prstGeom prst="rect">
            <a:avLst/>
          </a:prstGeom>
        </p:spPr>
      </p:pic>
      <p:cxnSp>
        <p:nvCxnSpPr>
          <p:cNvPr id="11" name="Straight Arrow Connector 10"/>
          <p:cNvCxnSpPr/>
          <p:nvPr/>
        </p:nvCxnSpPr>
        <p:spPr>
          <a:xfrm flipH="1">
            <a:off x="4624251" y="2325189"/>
            <a:ext cx="418012" cy="5094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99463" y="2207623"/>
            <a:ext cx="339634" cy="23513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33257" y="1953463"/>
            <a:ext cx="744583" cy="371725"/>
          </a:xfrm>
          <a:prstGeom prst="rect">
            <a:avLst/>
          </a:prstGeom>
          <a:noFill/>
        </p:spPr>
        <p:txBody>
          <a:bodyPr wrap="square" rtlCol="0">
            <a:spAutoFit/>
          </a:bodyPr>
          <a:lstStyle/>
          <a:p>
            <a:r>
              <a:rPr lang="en-US" b="1" dirty="0" smtClean="0">
                <a:solidFill>
                  <a:srgbClr val="FF0000"/>
                </a:solidFill>
              </a:rPr>
              <a:t>100%</a:t>
            </a:r>
            <a:endParaRPr lang="en-US" b="1" dirty="0">
              <a:solidFill>
                <a:srgbClr val="FF0000"/>
              </a:solidFill>
            </a:endParaRPr>
          </a:p>
        </p:txBody>
      </p:sp>
    </p:spTree>
    <p:extLst>
      <p:ext uri="{BB962C8B-B14F-4D97-AF65-F5344CB8AC3E}">
        <p14:creationId xmlns:p14="http://schemas.microsoft.com/office/powerpoint/2010/main" val="34183583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03821" y="462690"/>
            <a:ext cx="4388850" cy="1323439"/>
          </a:xfrm>
          <a:prstGeom prst="rect">
            <a:avLst/>
          </a:prstGeom>
          <a:noFill/>
        </p:spPr>
        <p:txBody>
          <a:bodyPr wrap="square" rtlCol="0">
            <a:spAutoFit/>
          </a:bodyPr>
          <a:lstStyle/>
          <a:p>
            <a:r>
              <a:rPr lang="en-US" sz="4000" b="1" dirty="0" smtClean="0">
                <a:solidFill>
                  <a:schemeClr val="bg2">
                    <a:lumMod val="10000"/>
                  </a:schemeClr>
                </a:solidFill>
                <a:latin typeface="Frutiger 55 Roman" pitchFamily="34" charset="0"/>
              </a:rPr>
              <a:t>The long haul</a:t>
            </a:r>
            <a:endParaRPr lang="en-US" sz="4000" b="1" dirty="0">
              <a:solidFill>
                <a:schemeClr val="bg2">
                  <a:lumMod val="10000"/>
                </a:schemeClr>
              </a:solidFill>
              <a:latin typeface="Frutiger 55 Roman" pitchFamily="34" charset="0"/>
            </a:endParaRPr>
          </a:p>
          <a:p>
            <a:endParaRPr lang="en-US" sz="4000" b="1" dirty="0" smtClean="0">
              <a:solidFill>
                <a:schemeClr val="bg2">
                  <a:lumMod val="10000"/>
                </a:schemeClr>
              </a:solidFill>
              <a:latin typeface="Frutiger 55 Roman" pitchFamily="34" charset="0"/>
            </a:endParaRPr>
          </a:p>
        </p:txBody>
      </p:sp>
      <p:sp>
        <p:nvSpPr>
          <p:cNvPr id="9" name="TextBox 8"/>
          <p:cNvSpPr txBox="1"/>
          <p:nvPr/>
        </p:nvSpPr>
        <p:spPr>
          <a:xfrm>
            <a:off x="11011989" y="5172891"/>
            <a:ext cx="1463040" cy="888275"/>
          </a:xfrm>
          <a:prstGeom prst="rect">
            <a:avLst/>
          </a:prstGeom>
          <a:solidFill>
            <a:schemeClr val="bg1"/>
          </a:solidFill>
        </p:spPr>
        <p:txBody>
          <a:bodyPr wrap="square" rtlCol="0">
            <a:spAutoFit/>
          </a:bodyPr>
          <a:lstStyle/>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7120" y="1744358"/>
            <a:ext cx="8276183" cy="4146991"/>
          </a:xfrm>
          <a:prstGeom prst="rect">
            <a:avLst/>
          </a:prstGeom>
        </p:spPr>
      </p:pic>
    </p:spTree>
    <p:extLst>
      <p:ext uri="{BB962C8B-B14F-4D97-AF65-F5344CB8AC3E}">
        <p14:creationId xmlns:p14="http://schemas.microsoft.com/office/powerpoint/2010/main" val="103300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0" y="1974715"/>
            <a:ext cx="7077456" cy="1323439"/>
          </a:xfrm>
          <a:prstGeom prst="rect">
            <a:avLst/>
          </a:prstGeom>
          <a:noFill/>
        </p:spPr>
        <p:txBody>
          <a:bodyPr wrap="square" rtlCol="0">
            <a:spAutoFit/>
          </a:bodyPr>
          <a:lstStyle/>
          <a:p>
            <a:r>
              <a:rPr lang="en-US" sz="4000" b="1" dirty="0" smtClean="0">
                <a:solidFill>
                  <a:schemeClr val="bg2">
                    <a:lumMod val="10000"/>
                  </a:schemeClr>
                </a:solidFill>
                <a:latin typeface="Frutiger 55 Roman" pitchFamily="34" charset="0"/>
              </a:rPr>
              <a:t>Lesson #2:  </a:t>
            </a:r>
          </a:p>
          <a:p>
            <a:r>
              <a:rPr lang="en-US" sz="4000" dirty="0" smtClean="0">
                <a:latin typeface="Frutiger 55 Roman" pitchFamily="34" charset="0"/>
              </a:rPr>
              <a:t>Build on</a:t>
            </a:r>
            <a:r>
              <a:rPr lang="en-US" sz="4000" dirty="0" smtClean="0">
                <a:solidFill>
                  <a:srgbClr val="FF0000"/>
                </a:solidFill>
                <a:latin typeface="Frutiger 55 Roman" pitchFamily="34" charset="0"/>
              </a:rPr>
              <a:t> hope!</a:t>
            </a:r>
            <a:endParaRPr lang="en-US" sz="4000" dirty="0">
              <a:solidFill>
                <a:srgbClr val="FF0000"/>
              </a:solidFill>
              <a:latin typeface="Frutiger 55 Roman" pitchFamily="34" charset="0"/>
            </a:endParaRPr>
          </a:p>
        </p:txBody>
      </p:sp>
    </p:spTree>
    <p:extLst>
      <p:ext uri="{BB962C8B-B14F-4D97-AF65-F5344CB8AC3E}">
        <p14:creationId xmlns:p14="http://schemas.microsoft.com/office/powerpoint/2010/main" val="316199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48645" y="936594"/>
            <a:ext cx="2931331" cy="707886"/>
          </a:xfrm>
          <a:prstGeom prst="rect">
            <a:avLst/>
          </a:prstGeom>
          <a:noFill/>
        </p:spPr>
        <p:txBody>
          <a:bodyPr wrap="square" rtlCol="0">
            <a:spAutoFit/>
          </a:bodyPr>
          <a:lstStyle/>
          <a:p>
            <a:r>
              <a:rPr lang="en-US" sz="4000" b="1" dirty="0" smtClean="0">
                <a:solidFill>
                  <a:schemeClr val="bg2">
                    <a:lumMod val="10000"/>
                  </a:schemeClr>
                </a:solidFill>
                <a:latin typeface="Frutiger 55 Roman" pitchFamily="34" charset="0"/>
              </a:rPr>
              <a:t>Hope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836" y="2416342"/>
            <a:ext cx="5536075" cy="3813177"/>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t="4760"/>
          <a:stretch/>
        </p:blipFill>
        <p:spPr>
          <a:xfrm>
            <a:off x="5826033" y="2416342"/>
            <a:ext cx="6048103" cy="4032178"/>
          </a:xfrm>
          <a:prstGeom prst="rect">
            <a:avLst/>
          </a:prstGeom>
        </p:spPr>
      </p:pic>
    </p:spTree>
    <p:extLst>
      <p:ext uri="{BB962C8B-B14F-4D97-AF65-F5344CB8AC3E}">
        <p14:creationId xmlns:p14="http://schemas.microsoft.com/office/powerpoint/2010/main" val="2751624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C71F98ABEA3541B212E4C86C34BC6B" ma:contentTypeVersion="6" ma:contentTypeDescription="Create a new document." ma:contentTypeScope="" ma:versionID="8b5a9c956ea1f8b7e7eba630eae04ad6">
  <xsd:schema xmlns:xsd="http://www.w3.org/2001/XMLSchema" xmlns:xs="http://www.w3.org/2001/XMLSchema" xmlns:p="http://schemas.microsoft.com/office/2006/metadata/properties" xmlns:ns2="f72d6219-2fb2-4260-b285-90e7e65318a9" targetNamespace="http://schemas.microsoft.com/office/2006/metadata/properties" ma:root="true" ma:fieldsID="f6fcdc92243f57d92ce9d278c14e6e3e" ns2:_="">
    <xsd:import namespace="f72d6219-2fb2-4260-b285-90e7e65318a9"/>
    <xsd:element name="properties">
      <xsd:complexType>
        <xsd:sequence>
          <xsd:element name="documentManagement">
            <xsd:complexType>
              <xsd:all>
                <xsd:element ref="ns2:Media_x0020_Type"/>
                <xsd:element ref="ns2:Topic"/>
                <xsd:element ref="ns2: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2d6219-2fb2-4260-b285-90e7e65318a9" elementFormDefault="qualified">
    <xsd:import namespace="http://schemas.microsoft.com/office/2006/documentManagement/types"/>
    <xsd:import namespace="http://schemas.microsoft.com/office/infopath/2007/PartnerControls"/>
    <xsd:element name="Media_x0020_Type" ma:index="8" ma:displayName="Media Type" ma:format="Dropdown" ma:internalName="Media_x0020_Type">
      <xsd:simpleType>
        <xsd:restriction base="dms:Choice">
          <xsd:enumeration value="Audio"/>
          <xsd:enumeration value="Images"/>
          <xsd:enumeration value="Logos"/>
          <xsd:enumeration value="Presentations"/>
          <xsd:enumeration value="Videos"/>
        </xsd:restriction>
      </xsd:simpleType>
    </xsd:element>
    <xsd:element name="Topic" ma:index="9" ma:displayName="Topic" ma:format="Dropdown" ma:internalName="Topic">
      <xsd:simpleType>
        <xsd:restriction base="dms:Choice">
          <xsd:enumeration value="Brand"/>
          <xsd:enumeration value="Event"/>
          <xsd:enumeration value="Staff and SLT"/>
          <xsd:enumeration value="Trustee"/>
        </xsd:restriction>
      </xsd:simpleType>
    </xsd:element>
    <xsd:element name="Date" ma:index="11" ma:displayName="Date" ma:default="[today]"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pic xmlns="f72d6219-2fb2-4260-b285-90e7e65318a9">Event</Topic>
    <Date xmlns="f72d6219-2fb2-4260-b285-90e7e65318a9">2016-08-09T05:00:00+00:00</Date>
    <Media_x0020_Type xmlns="f72d6219-2fb2-4260-b285-90e7e65318a9">Presentations</Media_x0020_Type>
  </documentManagement>
</p:properties>
</file>

<file path=customXml/itemProps1.xml><?xml version="1.0" encoding="utf-8"?>
<ds:datastoreItem xmlns:ds="http://schemas.openxmlformats.org/officeDocument/2006/customXml" ds:itemID="{D1DAE088-833F-435C-A9C5-30E0A4EC6664}">
  <ds:schemaRefs>
    <ds:schemaRef ds:uri="http://schemas.microsoft.com/sharepoint/v3/contenttype/forms"/>
  </ds:schemaRefs>
</ds:datastoreItem>
</file>

<file path=customXml/itemProps2.xml><?xml version="1.0" encoding="utf-8"?>
<ds:datastoreItem xmlns:ds="http://schemas.openxmlformats.org/officeDocument/2006/customXml" ds:itemID="{2056DA6D-75DD-4254-A5AF-A2BD391345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2d6219-2fb2-4260-b285-90e7e65318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C96291-9DDB-4ED4-934A-465537AB535F}">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f72d6219-2fb2-4260-b285-90e7e65318a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295</TotalTime>
  <Words>528</Words>
  <Application>Microsoft Office PowerPoint</Application>
  <PresentationFormat>Widescreen</PresentationFormat>
  <Paragraphs>144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Frutiger 55 Roman</vt:lpstr>
      <vt:lpstr>Times New Roman</vt:lpstr>
      <vt:lpstr>Office Theme</vt:lpstr>
      <vt:lpstr>PowerPoint Presentation</vt:lpstr>
      <vt:lpstr>Introductions</vt:lpstr>
      <vt:lpstr>Overview</vt:lpstr>
      <vt:lpstr>PowerPoint Presentation</vt:lpstr>
      <vt:lpstr>PowerPoint Presentation</vt:lpstr>
      <vt:lpstr>PowerPoint Presentation</vt:lpstr>
      <vt:lpstr>PowerPoint Presentation</vt:lpstr>
      <vt:lpstr>PowerPoint Presentation</vt:lpstr>
      <vt:lpstr>PowerPoint Presentation</vt:lpstr>
      <vt:lpstr>Lesson #3  </vt:lpstr>
      <vt:lpstr>9 Dimensions of Healthy Community</vt:lpstr>
      <vt:lpstr>PowerPoint Presentation</vt:lpstr>
      <vt:lpstr>PowerPoint Presentation</vt:lpstr>
      <vt:lpstr>Core Competencies of Community Leadership </vt:lpstr>
      <vt:lpstr>PowerPoint Presentation</vt:lpstr>
      <vt:lpstr>PowerPoint Presentation</vt:lpstr>
    </vt:vector>
  </TitlesOfParts>
  <Company>Blandin Foundation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Adams</dc:creator>
  <cp:keywords>Kathy Annette, Community Development Society, keynote, hope speech</cp:keywords>
  <cp:lastModifiedBy>Jennifer Bevis</cp:lastModifiedBy>
  <cp:revision>34</cp:revision>
  <dcterms:created xsi:type="dcterms:W3CDTF">2016-07-22T16:55:29Z</dcterms:created>
  <dcterms:modified xsi:type="dcterms:W3CDTF">2016-10-18T15:06:22Z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0x0101001AC71F98ABEA3541B212E4C86C34BC6B</vt:lpwstr>
  </property>
</Properties>
</file>