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313" r:id="rId5"/>
    <p:sldId id="334" r:id="rId6"/>
    <p:sldId id="318" r:id="rId7"/>
    <p:sldId id="262" r:id="rId8"/>
    <p:sldId id="270" r:id="rId9"/>
    <p:sldId id="274" r:id="rId10"/>
    <p:sldId id="300" r:id="rId11"/>
    <p:sldId id="319" r:id="rId12"/>
    <p:sldId id="333" r:id="rId13"/>
    <p:sldId id="275" r:id="rId14"/>
    <p:sldId id="301" r:id="rId15"/>
    <p:sldId id="321" r:id="rId16"/>
    <p:sldId id="326" r:id="rId17"/>
    <p:sldId id="276" r:id="rId18"/>
    <p:sldId id="335" r:id="rId19"/>
    <p:sldId id="322" r:id="rId20"/>
    <p:sldId id="327" r:id="rId21"/>
    <p:sldId id="278" r:id="rId22"/>
    <p:sldId id="303" r:id="rId23"/>
    <p:sldId id="323" r:id="rId24"/>
    <p:sldId id="328" r:id="rId25"/>
    <p:sldId id="299" r:id="rId26"/>
    <p:sldId id="304" r:id="rId27"/>
    <p:sldId id="324" r:id="rId28"/>
    <p:sldId id="329" r:id="rId29"/>
    <p:sldId id="277" r:id="rId30"/>
    <p:sldId id="305" r:id="rId31"/>
    <p:sldId id="325" r:id="rId32"/>
    <p:sldId id="330" r:id="rId33"/>
    <p:sldId id="331" r:id="rId34"/>
    <p:sldId id="332" r:id="rId35"/>
    <p:sldId id="336" r:id="rId36"/>
    <p:sldId id="33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B98F"/>
    <a:srgbClr val="38CF5C"/>
    <a:srgbClr val="36ADA3"/>
    <a:srgbClr val="37C476"/>
    <a:srgbClr val="35A2C1"/>
    <a:srgbClr val="3297DD"/>
    <a:srgbClr val="1F497D"/>
    <a:srgbClr val="007391"/>
    <a:srgbClr val="356E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33"/>
    <p:restoredTop sz="95226" autoAdjust="0"/>
  </p:normalViewPr>
  <p:slideViewPr>
    <p:cSldViewPr>
      <p:cViewPr varScale="1">
        <p:scale>
          <a:sx n="114" d="100"/>
          <a:sy n="114" d="100"/>
        </p:scale>
        <p:origin x="18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25D09-B536-A74B-9F15-EEC5323006D9}" type="doc">
      <dgm:prSet loTypeId="urn:microsoft.com/office/officeart/2005/8/layout/pyramid4" loCatId="" qsTypeId="urn:microsoft.com/office/officeart/2005/8/quickstyle/simple4" qsCatId="simple" csTypeId="urn:microsoft.com/office/officeart/2005/8/colors/accent0_3" csCatId="mainScheme" phldr="1"/>
      <dgm:spPr/>
      <dgm:t>
        <a:bodyPr/>
        <a:lstStyle/>
        <a:p>
          <a:endParaRPr lang="en-US"/>
        </a:p>
      </dgm:t>
    </dgm:pt>
    <dgm:pt modelId="{92CD3E17-E244-DD4E-A426-DEDBEE40F9C3}">
      <dgm:prSet phldrT="[Text]"/>
      <dgm:spPr/>
      <dgm:t>
        <a:bodyPr/>
        <a:lstStyle/>
        <a:p>
          <a:r>
            <a:rPr lang="en-US"/>
            <a:t>Amazing Results</a:t>
          </a:r>
        </a:p>
      </dgm:t>
    </dgm:pt>
    <dgm:pt modelId="{707E5209-66F1-ED42-A377-01B34C5072EA}" type="parTrans" cxnId="{731B0068-0E46-4745-B5D8-EA6298D4AAE1}">
      <dgm:prSet/>
      <dgm:spPr/>
      <dgm:t>
        <a:bodyPr/>
        <a:lstStyle/>
        <a:p>
          <a:endParaRPr lang="en-US"/>
        </a:p>
      </dgm:t>
    </dgm:pt>
    <dgm:pt modelId="{B8C7C15E-1525-134C-8A9E-62A321C0426F}" type="sibTrans" cxnId="{731B0068-0E46-4745-B5D8-EA6298D4AAE1}">
      <dgm:prSet/>
      <dgm:spPr/>
      <dgm:t>
        <a:bodyPr/>
        <a:lstStyle/>
        <a:p>
          <a:endParaRPr lang="en-US"/>
        </a:p>
      </dgm:t>
    </dgm:pt>
    <dgm:pt modelId="{F52B222E-795A-6248-BD6D-040D4BE59BC6}">
      <dgm:prSet phldrT="[Text]"/>
      <dgm:spPr/>
      <dgm:t>
        <a:bodyPr/>
        <a:lstStyle/>
        <a:p>
          <a:r>
            <a:rPr lang="en-US"/>
            <a:t>Ideas</a:t>
          </a:r>
        </a:p>
      </dgm:t>
    </dgm:pt>
    <dgm:pt modelId="{7EEA657E-A7FF-5142-8487-18E88E9548F6}" type="parTrans" cxnId="{CF6497C6-DAA3-E444-B157-D8CADCF302FB}">
      <dgm:prSet/>
      <dgm:spPr/>
      <dgm:t>
        <a:bodyPr/>
        <a:lstStyle/>
        <a:p>
          <a:endParaRPr lang="en-US"/>
        </a:p>
      </dgm:t>
    </dgm:pt>
    <dgm:pt modelId="{FCFEB8AA-DC29-4745-99CE-3407DF31C558}" type="sibTrans" cxnId="{CF6497C6-DAA3-E444-B157-D8CADCF302FB}">
      <dgm:prSet/>
      <dgm:spPr/>
      <dgm:t>
        <a:bodyPr/>
        <a:lstStyle/>
        <a:p>
          <a:endParaRPr lang="en-US"/>
        </a:p>
      </dgm:t>
    </dgm:pt>
    <dgm:pt modelId="{2DA7DE0C-A0CB-F049-B1D6-2E96056910C2}">
      <dgm:prSet phldrT="[Text]"/>
      <dgm:spPr/>
      <dgm:t>
        <a:bodyPr/>
        <a:lstStyle/>
        <a:p>
          <a:r>
            <a:rPr lang="en-US"/>
            <a:t>Resources</a:t>
          </a:r>
        </a:p>
      </dgm:t>
    </dgm:pt>
    <dgm:pt modelId="{17887035-43F4-1B44-BA59-4F57BF6F711A}" type="parTrans" cxnId="{4CD88BFA-DA81-B44F-A36F-904EFA458541}">
      <dgm:prSet/>
      <dgm:spPr/>
      <dgm:t>
        <a:bodyPr/>
        <a:lstStyle/>
        <a:p>
          <a:endParaRPr lang="en-US"/>
        </a:p>
      </dgm:t>
    </dgm:pt>
    <dgm:pt modelId="{2F78AC16-5973-3A47-B1C7-C605863C9108}" type="sibTrans" cxnId="{4CD88BFA-DA81-B44F-A36F-904EFA458541}">
      <dgm:prSet/>
      <dgm:spPr/>
      <dgm:t>
        <a:bodyPr/>
        <a:lstStyle/>
        <a:p>
          <a:endParaRPr lang="en-US"/>
        </a:p>
      </dgm:t>
    </dgm:pt>
    <dgm:pt modelId="{015049F4-53B3-FE4A-BFBB-AA7544CF7F8E}">
      <dgm:prSet phldrT="[Text]"/>
      <dgm:spPr/>
      <dgm:t>
        <a:bodyPr/>
        <a:lstStyle/>
        <a:p>
          <a:r>
            <a:rPr lang="en-US"/>
            <a:t>Leadership</a:t>
          </a:r>
        </a:p>
      </dgm:t>
    </dgm:pt>
    <dgm:pt modelId="{943441A1-77B1-1C41-A1C0-C0B1BAEDBF48}" type="parTrans" cxnId="{CC6E0DB1-7A46-3648-ADCC-4EC3114A46D5}">
      <dgm:prSet/>
      <dgm:spPr/>
      <dgm:t>
        <a:bodyPr/>
        <a:lstStyle/>
        <a:p>
          <a:endParaRPr lang="en-US"/>
        </a:p>
      </dgm:t>
    </dgm:pt>
    <dgm:pt modelId="{B706BEAA-ABD5-5348-9803-2C266F299FD6}" type="sibTrans" cxnId="{CC6E0DB1-7A46-3648-ADCC-4EC3114A46D5}">
      <dgm:prSet/>
      <dgm:spPr/>
      <dgm:t>
        <a:bodyPr/>
        <a:lstStyle/>
        <a:p>
          <a:endParaRPr lang="en-US"/>
        </a:p>
      </dgm:t>
    </dgm:pt>
    <dgm:pt modelId="{D5BBAFA4-6824-2442-BB1C-7542DF3939C0}" type="pres">
      <dgm:prSet presAssocID="{41825D09-B536-A74B-9F15-EEC5323006D9}" presName="compositeShape" presStyleCnt="0">
        <dgm:presLayoutVars>
          <dgm:chMax val="9"/>
          <dgm:dir/>
          <dgm:resizeHandles val="exact"/>
        </dgm:presLayoutVars>
      </dgm:prSet>
      <dgm:spPr/>
    </dgm:pt>
    <dgm:pt modelId="{82C2C378-CCD9-E54F-A48B-0EECC3101B1F}" type="pres">
      <dgm:prSet presAssocID="{41825D09-B536-A74B-9F15-EEC5323006D9}" presName="triangle1" presStyleLbl="node1" presStyleIdx="0" presStyleCnt="4">
        <dgm:presLayoutVars>
          <dgm:bulletEnabled val="1"/>
        </dgm:presLayoutVars>
      </dgm:prSet>
      <dgm:spPr/>
    </dgm:pt>
    <dgm:pt modelId="{5BF58D3F-04E7-0E43-882C-5BD19F445E64}" type="pres">
      <dgm:prSet presAssocID="{41825D09-B536-A74B-9F15-EEC5323006D9}" presName="triangle2" presStyleLbl="node1" presStyleIdx="1" presStyleCnt="4">
        <dgm:presLayoutVars>
          <dgm:bulletEnabled val="1"/>
        </dgm:presLayoutVars>
      </dgm:prSet>
      <dgm:spPr/>
    </dgm:pt>
    <dgm:pt modelId="{9414E207-AE1E-5641-B6C6-EE20A67AF566}" type="pres">
      <dgm:prSet presAssocID="{41825D09-B536-A74B-9F15-EEC5323006D9}" presName="triangle3" presStyleLbl="node1" presStyleIdx="2" presStyleCnt="4">
        <dgm:presLayoutVars>
          <dgm:bulletEnabled val="1"/>
        </dgm:presLayoutVars>
      </dgm:prSet>
      <dgm:spPr/>
    </dgm:pt>
    <dgm:pt modelId="{2C21CB5C-83BD-6B49-802C-4F09D5A32DA7}" type="pres">
      <dgm:prSet presAssocID="{41825D09-B536-A74B-9F15-EEC5323006D9}" presName="triangle4" presStyleLbl="node1" presStyleIdx="3" presStyleCnt="4">
        <dgm:presLayoutVars>
          <dgm:bulletEnabled val="1"/>
        </dgm:presLayoutVars>
      </dgm:prSet>
      <dgm:spPr/>
    </dgm:pt>
  </dgm:ptLst>
  <dgm:cxnLst>
    <dgm:cxn modelId="{731B0068-0E46-4745-B5D8-EA6298D4AAE1}" srcId="{41825D09-B536-A74B-9F15-EEC5323006D9}" destId="{92CD3E17-E244-DD4E-A426-DEDBEE40F9C3}" srcOrd="0" destOrd="0" parTransId="{707E5209-66F1-ED42-A377-01B34C5072EA}" sibTransId="{B8C7C15E-1525-134C-8A9E-62A321C0426F}"/>
    <dgm:cxn modelId="{E2229F5A-2B69-E242-810F-035644EC663D}" type="presOf" srcId="{92CD3E17-E244-DD4E-A426-DEDBEE40F9C3}" destId="{82C2C378-CCD9-E54F-A48B-0EECC3101B1F}" srcOrd="0" destOrd="0" presId="urn:microsoft.com/office/officeart/2005/8/layout/pyramid4"/>
    <dgm:cxn modelId="{6278519D-E86A-CE42-B6B0-7A0BD828B17E}" type="presOf" srcId="{41825D09-B536-A74B-9F15-EEC5323006D9}" destId="{D5BBAFA4-6824-2442-BB1C-7542DF3939C0}" srcOrd="0" destOrd="0" presId="urn:microsoft.com/office/officeart/2005/8/layout/pyramid4"/>
    <dgm:cxn modelId="{A50994A6-268B-5A4F-9520-9C9F69ED69FA}" type="presOf" srcId="{2DA7DE0C-A0CB-F049-B1D6-2E96056910C2}" destId="{9414E207-AE1E-5641-B6C6-EE20A67AF566}" srcOrd="0" destOrd="0" presId="urn:microsoft.com/office/officeart/2005/8/layout/pyramid4"/>
    <dgm:cxn modelId="{CC6E0DB1-7A46-3648-ADCC-4EC3114A46D5}" srcId="{41825D09-B536-A74B-9F15-EEC5323006D9}" destId="{015049F4-53B3-FE4A-BFBB-AA7544CF7F8E}" srcOrd="3" destOrd="0" parTransId="{943441A1-77B1-1C41-A1C0-C0B1BAEDBF48}" sibTransId="{B706BEAA-ABD5-5348-9803-2C266F299FD6}"/>
    <dgm:cxn modelId="{3D2187C3-CA63-3E48-8B31-C3F2FEC70109}" type="presOf" srcId="{015049F4-53B3-FE4A-BFBB-AA7544CF7F8E}" destId="{2C21CB5C-83BD-6B49-802C-4F09D5A32DA7}" srcOrd="0" destOrd="0" presId="urn:microsoft.com/office/officeart/2005/8/layout/pyramid4"/>
    <dgm:cxn modelId="{CF6497C6-DAA3-E444-B157-D8CADCF302FB}" srcId="{41825D09-B536-A74B-9F15-EEC5323006D9}" destId="{F52B222E-795A-6248-BD6D-040D4BE59BC6}" srcOrd="1" destOrd="0" parTransId="{7EEA657E-A7FF-5142-8487-18E88E9548F6}" sibTransId="{FCFEB8AA-DC29-4745-99CE-3407DF31C558}"/>
    <dgm:cxn modelId="{904945CE-EF1D-814E-8622-72E67289A78F}" type="presOf" srcId="{F52B222E-795A-6248-BD6D-040D4BE59BC6}" destId="{5BF58D3F-04E7-0E43-882C-5BD19F445E64}" srcOrd="0" destOrd="0" presId="urn:microsoft.com/office/officeart/2005/8/layout/pyramid4"/>
    <dgm:cxn modelId="{4CD88BFA-DA81-B44F-A36F-904EFA458541}" srcId="{41825D09-B536-A74B-9F15-EEC5323006D9}" destId="{2DA7DE0C-A0CB-F049-B1D6-2E96056910C2}" srcOrd="2" destOrd="0" parTransId="{17887035-43F4-1B44-BA59-4F57BF6F711A}" sibTransId="{2F78AC16-5973-3A47-B1C7-C605863C9108}"/>
    <dgm:cxn modelId="{38BD7D29-AEF9-964A-AD93-3BEF28D4BA05}" type="presParOf" srcId="{D5BBAFA4-6824-2442-BB1C-7542DF3939C0}" destId="{82C2C378-CCD9-E54F-A48B-0EECC3101B1F}" srcOrd="0" destOrd="0" presId="urn:microsoft.com/office/officeart/2005/8/layout/pyramid4"/>
    <dgm:cxn modelId="{CD5EA701-57A1-8347-8476-67071F3FC8B2}" type="presParOf" srcId="{D5BBAFA4-6824-2442-BB1C-7542DF3939C0}" destId="{5BF58D3F-04E7-0E43-882C-5BD19F445E64}" srcOrd="1" destOrd="0" presId="urn:microsoft.com/office/officeart/2005/8/layout/pyramid4"/>
    <dgm:cxn modelId="{67F8C355-23FF-034D-B472-733B8BF2E4A7}" type="presParOf" srcId="{D5BBAFA4-6824-2442-BB1C-7542DF3939C0}" destId="{9414E207-AE1E-5641-B6C6-EE20A67AF566}" srcOrd="2" destOrd="0" presId="urn:microsoft.com/office/officeart/2005/8/layout/pyramid4"/>
    <dgm:cxn modelId="{142FAA84-8855-6845-BED8-6A340D791DA5}" type="presParOf" srcId="{D5BBAFA4-6824-2442-BB1C-7542DF3939C0}" destId="{2C21CB5C-83BD-6B49-802C-4F09D5A32DA7}"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80BD03-5631-4978-9A30-AE852FB8C82F}"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77736251-6320-423D-971D-7549A70CC0D1}">
      <dgm:prSet/>
      <dgm:spPr/>
      <dgm:t>
        <a:bodyPr/>
        <a:lstStyle/>
        <a:p>
          <a:r>
            <a:rPr lang="en-US" dirty="0"/>
            <a:t>Current population = 29,359</a:t>
          </a:r>
        </a:p>
      </dgm:t>
    </dgm:pt>
    <dgm:pt modelId="{64C8C25C-3755-457C-8C7F-5207C6C437F7}" type="parTrans" cxnId="{8F7B8A44-7B75-4645-A06E-5580660ABAEA}">
      <dgm:prSet/>
      <dgm:spPr/>
      <dgm:t>
        <a:bodyPr/>
        <a:lstStyle/>
        <a:p>
          <a:endParaRPr lang="en-US"/>
        </a:p>
      </dgm:t>
    </dgm:pt>
    <dgm:pt modelId="{934D23F1-3FAF-46DD-83B5-A46E3A2B0233}" type="sibTrans" cxnId="{8F7B8A44-7B75-4645-A06E-5580660ABAEA}">
      <dgm:prSet/>
      <dgm:spPr/>
      <dgm:t>
        <a:bodyPr/>
        <a:lstStyle/>
        <a:p>
          <a:endParaRPr lang="en-US"/>
        </a:p>
      </dgm:t>
    </dgm:pt>
    <dgm:pt modelId="{D2D88738-B7EB-45A8-9685-116A711AB2BD}">
      <dgm:prSet/>
      <dgm:spPr/>
      <dgm:t>
        <a:bodyPr/>
        <a:lstStyle/>
        <a:p>
          <a:r>
            <a:rPr lang="en-US"/>
            <a:t>Median age = 45.8 years (state = 38.3)</a:t>
          </a:r>
        </a:p>
      </dgm:t>
    </dgm:pt>
    <dgm:pt modelId="{CA37912A-78A5-44D1-A7BB-5C24C9AFB10F}" type="parTrans" cxnId="{ABCC769A-7EA3-46CA-AD09-347E3B46DFF8}">
      <dgm:prSet/>
      <dgm:spPr/>
      <dgm:t>
        <a:bodyPr/>
        <a:lstStyle/>
        <a:p>
          <a:endParaRPr lang="en-US"/>
        </a:p>
      </dgm:t>
    </dgm:pt>
    <dgm:pt modelId="{D8FC1A88-6333-47E0-838F-09C869C34D15}" type="sibTrans" cxnId="{ABCC769A-7EA3-46CA-AD09-347E3B46DFF8}">
      <dgm:prSet/>
      <dgm:spPr/>
      <dgm:t>
        <a:bodyPr/>
        <a:lstStyle/>
        <a:p>
          <a:endParaRPr lang="en-US"/>
        </a:p>
      </dgm:t>
    </dgm:pt>
    <dgm:pt modelId="{A1BCC7DF-8516-499E-BA92-8C1254E3DD7F}">
      <dgm:prSet/>
      <dgm:spPr/>
      <dgm:t>
        <a:bodyPr/>
        <a:lstStyle/>
        <a:p>
          <a:r>
            <a:rPr lang="en-US"/>
            <a:t>89.4% with high school diploma (state = 92.4%)</a:t>
          </a:r>
        </a:p>
      </dgm:t>
    </dgm:pt>
    <dgm:pt modelId="{EB3E423E-2E16-478B-B3A8-DE60E3BE3144}" type="parTrans" cxnId="{53675B93-304D-415F-BCF6-D69785FE9E91}">
      <dgm:prSet/>
      <dgm:spPr/>
      <dgm:t>
        <a:bodyPr/>
        <a:lstStyle/>
        <a:p>
          <a:endParaRPr lang="en-US"/>
        </a:p>
      </dgm:t>
    </dgm:pt>
    <dgm:pt modelId="{4873439D-D1DF-4656-A95A-1A7CB737AF8A}" type="sibTrans" cxnId="{53675B93-304D-415F-BCF6-D69785FE9E91}">
      <dgm:prSet/>
      <dgm:spPr/>
      <dgm:t>
        <a:bodyPr/>
        <a:lstStyle/>
        <a:p>
          <a:endParaRPr lang="en-US"/>
        </a:p>
      </dgm:t>
    </dgm:pt>
    <dgm:pt modelId="{976F05BD-7761-479B-9FD4-28BAD7684F8D}">
      <dgm:prSet/>
      <dgm:spPr/>
      <dgm:t>
        <a:bodyPr/>
        <a:lstStyle/>
        <a:p>
          <a:r>
            <a:rPr lang="en-US"/>
            <a:t>7.8 % unemployment rate (state = 6.2%)</a:t>
          </a:r>
        </a:p>
      </dgm:t>
    </dgm:pt>
    <dgm:pt modelId="{D76BC21E-2283-4F82-9E5B-E5A226FB5BE5}" type="parTrans" cxnId="{E72F43E1-CB0C-4B45-8AF8-EED1CACC6E5D}">
      <dgm:prSet/>
      <dgm:spPr/>
      <dgm:t>
        <a:bodyPr/>
        <a:lstStyle/>
        <a:p>
          <a:endParaRPr lang="en-US"/>
        </a:p>
      </dgm:t>
    </dgm:pt>
    <dgm:pt modelId="{55585046-0BEB-43A0-88BD-AAD80655D394}" type="sibTrans" cxnId="{E72F43E1-CB0C-4B45-8AF8-EED1CACC6E5D}">
      <dgm:prSet/>
      <dgm:spPr/>
      <dgm:t>
        <a:bodyPr/>
        <a:lstStyle/>
        <a:p>
          <a:endParaRPr lang="en-US"/>
        </a:p>
      </dgm:t>
    </dgm:pt>
    <dgm:pt modelId="{4CEC9D03-C748-43BD-81FE-C85BAB937391}">
      <dgm:prSet/>
      <dgm:spPr/>
      <dgm:t>
        <a:bodyPr/>
        <a:lstStyle/>
        <a:p>
          <a:r>
            <a:rPr lang="en-US" dirty="0"/>
            <a:t>1168 unemployed workers</a:t>
          </a:r>
        </a:p>
      </dgm:t>
    </dgm:pt>
    <dgm:pt modelId="{E9A7D339-29DD-4E19-9640-C7B60D948C91}" type="parTrans" cxnId="{753FCAA2-E554-4C72-9A2A-6AC77E65D4D3}">
      <dgm:prSet/>
      <dgm:spPr/>
      <dgm:t>
        <a:bodyPr/>
        <a:lstStyle/>
        <a:p>
          <a:endParaRPr lang="en-US"/>
        </a:p>
      </dgm:t>
    </dgm:pt>
    <dgm:pt modelId="{87AED6BD-7F91-491D-9D36-066FCF9FA147}" type="sibTrans" cxnId="{753FCAA2-E554-4C72-9A2A-6AC77E65D4D3}">
      <dgm:prSet/>
      <dgm:spPr/>
      <dgm:t>
        <a:bodyPr/>
        <a:lstStyle/>
        <a:p>
          <a:endParaRPr lang="en-US"/>
        </a:p>
      </dgm:t>
    </dgm:pt>
    <dgm:pt modelId="{090564A5-7DCB-4E99-9CEF-19C2565F53AF}">
      <dgm:prSet/>
      <dgm:spPr/>
      <dgm:t>
        <a:bodyPr/>
        <a:lstStyle/>
        <a:p>
          <a:r>
            <a:rPr lang="en-US" dirty="0"/>
            <a:t>Labor force projected to decline from 13,403 to 12,570 from 2020-2030</a:t>
          </a:r>
        </a:p>
      </dgm:t>
    </dgm:pt>
    <dgm:pt modelId="{32C767C6-6C81-427E-B78F-4362739DDDA1}" type="parTrans" cxnId="{2BD4E013-62E7-45D8-902A-B53BB30AF715}">
      <dgm:prSet/>
      <dgm:spPr/>
      <dgm:t>
        <a:bodyPr/>
        <a:lstStyle/>
        <a:p>
          <a:endParaRPr lang="en-US"/>
        </a:p>
      </dgm:t>
    </dgm:pt>
    <dgm:pt modelId="{B262B4CB-F952-42FA-894D-83F71E3E334A}" type="sibTrans" cxnId="{2BD4E013-62E7-45D8-902A-B53BB30AF715}">
      <dgm:prSet/>
      <dgm:spPr/>
      <dgm:t>
        <a:bodyPr/>
        <a:lstStyle/>
        <a:p>
          <a:endParaRPr lang="en-US"/>
        </a:p>
      </dgm:t>
    </dgm:pt>
    <dgm:pt modelId="{F4EA0C31-B6C0-49CA-A588-4C437C47A601}">
      <dgm:prSet/>
      <dgm:spPr/>
      <dgm:t>
        <a:bodyPr/>
        <a:lstStyle/>
        <a:p>
          <a:r>
            <a:rPr lang="en-US" dirty="0"/>
            <a:t>Total labor force = 13,452</a:t>
          </a:r>
        </a:p>
      </dgm:t>
    </dgm:pt>
    <dgm:pt modelId="{C060FF9C-4A12-429E-B97C-667D8FC1A8A8}" type="parTrans" cxnId="{79E021A7-3A98-4E8B-B919-BDF154066A10}">
      <dgm:prSet/>
      <dgm:spPr/>
      <dgm:t>
        <a:bodyPr/>
        <a:lstStyle/>
        <a:p>
          <a:endParaRPr lang="en-US"/>
        </a:p>
      </dgm:t>
    </dgm:pt>
    <dgm:pt modelId="{2E0EDF3E-DFD2-43CB-8EA6-2FACF7566375}" type="sibTrans" cxnId="{79E021A7-3A98-4E8B-B919-BDF154066A10}">
      <dgm:prSet/>
      <dgm:spPr/>
      <dgm:t>
        <a:bodyPr/>
        <a:lstStyle/>
        <a:p>
          <a:endParaRPr lang="en-US"/>
        </a:p>
      </dgm:t>
    </dgm:pt>
    <dgm:pt modelId="{B7FB4A60-CC7D-4410-BE2E-10F6C356A656}">
      <dgm:prSet/>
      <dgm:spPr/>
      <dgm:t>
        <a:bodyPr/>
        <a:lstStyle/>
        <a:p>
          <a:r>
            <a:rPr lang="en-US" dirty="0"/>
            <a:t>Highest unemployment rate among 16-19 &amp; 20-24</a:t>
          </a:r>
        </a:p>
      </dgm:t>
    </dgm:pt>
    <dgm:pt modelId="{85F45C07-81F9-44ED-9137-678E3C2B00EF}" type="parTrans" cxnId="{7990A050-2811-4672-99AA-AB2347DCFD00}">
      <dgm:prSet/>
      <dgm:spPr/>
      <dgm:t>
        <a:bodyPr/>
        <a:lstStyle/>
        <a:p>
          <a:endParaRPr lang="en-US"/>
        </a:p>
      </dgm:t>
    </dgm:pt>
    <dgm:pt modelId="{A73B98A1-B059-4917-B05F-0B2F19F7CF6B}" type="sibTrans" cxnId="{7990A050-2811-4672-99AA-AB2347DCFD00}">
      <dgm:prSet/>
      <dgm:spPr/>
    </dgm:pt>
    <dgm:pt modelId="{03BB4DFA-9823-4290-A1F8-87D696F47BF6}">
      <dgm:prSet/>
      <dgm:spPr/>
      <dgm:t>
        <a:bodyPr/>
        <a:lstStyle/>
        <a:p>
          <a:r>
            <a:rPr lang="en-US" dirty="0"/>
            <a:t>Pine Technical &amp; Community College</a:t>
          </a:r>
        </a:p>
      </dgm:t>
    </dgm:pt>
    <dgm:pt modelId="{E6B6EDB8-15DD-447D-97BA-088B35FDFAB4}" type="parTrans" cxnId="{0F3516A9-3350-4943-AC60-946C0EFDF28A}">
      <dgm:prSet/>
      <dgm:spPr/>
      <dgm:t>
        <a:bodyPr/>
        <a:lstStyle/>
        <a:p>
          <a:endParaRPr lang="en-US"/>
        </a:p>
      </dgm:t>
    </dgm:pt>
    <dgm:pt modelId="{D05E28FE-838B-467D-A50F-0FD934EA9AE2}" type="sibTrans" cxnId="{0F3516A9-3350-4943-AC60-946C0EFDF28A}">
      <dgm:prSet/>
      <dgm:spPr/>
      <dgm:t>
        <a:bodyPr/>
        <a:lstStyle/>
        <a:p>
          <a:endParaRPr lang="en-US"/>
        </a:p>
      </dgm:t>
    </dgm:pt>
    <dgm:pt modelId="{65EF9ED4-1CFC-4ACF-B16F-3B5E254D21E6}">
      <dgm:prSet/>
      <dgm:spPr/>
      <dgm:t>
        <a:bodyPr/>
        <a:lstStyle/>
        <a:p>
          <a:r>
            <a:rPr lang="en-US" dirty="0" err="1"/>
            <a:t>Workfast</a:t>
          </a:r>
          <a:r>
            <a:rPr lang="en-US" dirty="0"/>
            <a:t> </a:t>
          </a:r>
        </a:p>
      </dgm:t>
    </dgm:pt>
    <dgm:pt modelId="{7E2FF3BB-5557-4B99-B700-774E81C8B6C5}" type="parTrans" cxnId="{A2F4D61F-F975-4B23-91DB-8E09F5485127}">
      <dgm:prSet/>
      <dgm:spPr/>
      <dgm:t>
        <a:bodyPr/>
        <a:lstStyle/>
        <a:p>
          <a:endParaRPr lang="en-US"/>
        </a:p>
      </dgm:t>
    </dgm:pt>
    <dgm:pt modelId="{02AF33AB-F18D-45F4-9BFA-2A785DD03BBB}" type="sibTrans" cxnId="{A2F4D61F-F975-4B23-91DB-8E09F5485127}">
      <dgm:prSet/>
      <dgm:spPr/>
      <dgm:t>
        <a:bodyPr/>
        <a:lstStyle/>
        <a:p>
          <a:endParaRPr lang="en-US"/>
        </a:p>
      </dgm:t>
    </dgm:pt>
    <dgm:pt modelId="{75F36DE9-D196-42F3-9B89-179EC91DACA9}">
      <dgm:prSet/>
      <dgm:spPr/>
      <dgm:t>
        <a:bodyPr/>
        <a:lstStyle/>
        <a:p>
          <a:r>
            <a:rPr lang="en-US" dirty="0"/>
            <a:t>Pine County College Initiative</a:t>
          </a:r>
        </a:p>
      </dgm:t>
    </dgm:pt>
    <dgm:pt modelId="{A883E00C-63AA-4357-98A8-7D819E784FF7}" type="parTrans" cxnId="{96D36ABF-383E-400D-9C0A-489F8113E9C9}">
      <dgm:prSet/>
      <dgm:spPr/>
      <dgm:t>
        <a:bodyPr/>
        <a:lstStyle/>
        <a:p>
          <a:endParaRPr lang="en-US"/>
        </a:p>
      </dgm:t>
    </dgm:pt>
    <dgm:pt modelId="{D1A40E1F-1FAF-43FB-A7D0-7C6D4EE5BD81}" type="sibTrans" cxnId="{96D36ABF-383E-400D-9C0A-489F8113E9C9}">
      <dgm:prSet/>
      <dgm:spPr/>
      <dgm:t>
        <a:bodyPr/>
        <a:lstStyle/>
        <a:p>
          <a:endParaRPr lang="en-US"/>
        </a:p>
      </dgm:t>
    </dgm:pt>
    <dgm:pt modelId="{56478DA3-B3DC-4459-954D-5B45EB2A61CE}" type="pres">
      <dgm:prSet presAssocID="{2380BD03-5631-4978-9A30-AE852FB8C82F}" presName="linear" presStyleCnt="0">
        <dgm:presLayoutVars>
          <dgm:animLvl val="lvl"/>
          <dgm:resizeHandles val="exact"/>
        </dgm:presLayoutVars>
      </dgm:prSet>
      <dgm:spPr/>
    </dgm:pt>
    <dgm:pt modelId="{07D332AC-DEF8-4630-9B3B-9D910E20AAC5}" type="pres">
      <dgm:prSet presAssocID="{77736251-6320-423D-971D-7549A70CC0D1}" presName="parentText" presStyleLbl="node1" presStyleIdx="0" presStyleCnt="6">
        <dgm:presLayoutVars>
          <dgm:chMax val="0"/>
          <dgm:bulletEnabled val="1"/>
        </dgm:presLayoutVars>
      </dgm:prSet>
      <dgm:spPr/>
    </dgm:pt>
    <dgm:pt modelId="{D2FC3C1A-55F2-4E00-8CBA-E55D4868D5C5}" type="pres">
      <dgm:prSet presAssocID="{77736251-6320-423D-971D-7549A70CC0D1}" presName="childText" presStyleLbl="revTx" presStyleIdx="0" presStyleCnt="3">
        <dgm:presLayoutVars>
          <dgm:bulletEnabled val="1"/>
        </dgm:presLayoutVars>
      </dgm:prSet>
      <dgm:spPr/>
    </dgm:pt>
    <dgm:pt modelId="{6C00FA80-AF6D-4865-BB4C-3B127DEBE13E}" type="pres">
      <dgm:prSet presAssocID="{D2D88738-B7EB-45A8-9685-116A711AB2BD}" presName="parentText" presStyleLbl="node1" presStyleIdx="1" presStyleCnt="6">
        <dgm:presLayoutVars>
          <dgm:chMax val="0"/>
          <dgm:bulletEnabled val="1"/>
        </dgm:presLayoutVars>
      </dgm:prSet>
      <dgm:spPr/>
    </dgm:pt>
    <dgm:pt modelId="{70776AE5-FD58-46C6-9A49-37451E2E2BCD}" type="pres">
      <dgm:prSet presAssocID="{D8FC1A88-6333-47E0-838F-09C869C34D15}" presName="spacer" presStyleCnt="0"/>
      <dgm:spPr/>
    </dgm:pt>
    <dgm:pt modelId="{062703F1-11CA-4BB9-B066-83D0AD00122F}" type="pres">
      <dgm:prSet presAssocID="{A1BCC7DF-8516-499E-BA92-8C1254E3DD7F}" presName="parentText" presStyleLbl="node1" presStyleIdx="2" presStyleCnt="6">
        <dgm:presLayoutVars>
          <dgm:chMax val="0"/>
          <dgm:bulletEnabled val="1"/>
        </dgm:presLayoutVars>
      </dgm:prSet>
      <dgm:spPr/>
    </dgm:pt>
    <dgm:pt modelId="{76C9CACE-DD05-4EE3-8AAB-B8E926C1E847}" type="pres">
      <dgm:prSet presAssocID="{4873439D-D1DF-4656-A95A-1A7CB737AF8A}" presName="spacer" presStyleCnt="0"/>
      <dgm:spPr/>
    </dgm:pt>
    <dgm:pt modelId="{3D709BA5-AF0E-4E44-8821-E0F7DC3FD3CB}" type="pres">
      <dgm:prSet presAssocID="{976F05BD-7761-479B-9FD4-28BAD7684F8D}" presName="parentText" presStyleLbl="node1" presStyleIdx="3" presStyleCnt="6">
        <dgm:presLayoutVars>
          <dgm:chMax val="0"/>
          <dgm:bulletEnabled val="1"/>
        </dgm:presLayoutVars>
      </dgm:prSet>
      <dgm:spPr/>
    </dgm:pt>
    <dgm:pt modelId="{70687528-C02A-4427-9A92-719667DF0FBD}" type="pres">
      <dgm:prSet presAssocID="{976F05BD-7761-479B-9FD4-28BAD7684F8D}" presName="childText" presStyleLbl="revTx" presStyleIdx="1" presStyleCnt="3">
        <dgm:presLayoutVars>
          <dgm:bulletEnabled val="1"/>
        </dgm:presLayoutVars>
      </dgm:prSet>
      <dgm:spPr/>
    </dgm:pt>
    <dgm:pt modelId="{E52A2044-D9ED-4DC3-AEBD-8758F1FCBA87}" type="pres">
      <dgm:prSet presAssocID="{090564A5-7DCB-4E99-9CEF-19C2565F53AF}" presName="parentText" presStyleLbl="node1" presStyleIdx="4" presStyleCnt="6">
        <dgm:presLayoutVars>
          <dgm:chMax val="0"/>
          <dgm:bulletEnabled val="1"/>
        </dgm:presLayoutVars>
      </dgm:prSet>
      <dgm:spPr/>
    </dgm:pt>
    <dgm:pt modelId="{F4CBCD8B-03B3-4C23-B596-7B0C92DFAE2E}" type="pres">
      <dgm:prSet presAssocID="{B262B4CB-F952-42FA-894D-83F71E3E334A}" presName="spacer" presStyleCnt="0"/>
      <dgm:spPr/>
    </dgm:pt>
    <dgm:pt modelId="{D734CBAB-9424-4169-A45C-895793A48EB9}" type="pres">
      <dgm:prSet presAssocID="{03BB4DFA-9823-4290-A1F8-87D696F47BF6}" presName="parentText" presStyleLbl="node1" presStyleIdx="5" presStyleCnt="6">
        <dgm:presLayoutVars>
          <dgm:chMax val="0"/>
          <dgm:bulletEnabled val="1"/>
        </dgm:presLayoutVars>
      </dgm:prSet>
      <dgm:spPr/>
    </dgm:pt>
    <dgm:pt modelId="{C5E8630C-F89E-427D-935C-A4FB2B225883}" type="pres">
      <dgm:prSet presAssocID="{03BB4DFA-9823-4290-A1F8-87D696F47BF6}" presName="childText" presStyleLbl="revTx" presStyleIdx="2" presStyleCnt="3">
        <dgm:presLayoutVars>
          <dgm:bulletEnabled val="1"/>
        </dgm:presLayoutVars>
      </dgm:prSet>
      <dgm:spPr/>
    </dgm:pt>
  </dgm:ptLst>
  <dgm:cxnLst>
    <dgm:cxn modelId="{749AB902-85BB-43B1-A894-58958E658E3A}" type="presOf" srcId="{F4EA0C31-B6C0-49CA-A588-4C437C47A601}" destId="{D2FC3C1A-55F2-4E00-8CBA-E55D4868D5C5}" srcOrd="0" destOrd="0" presId="urn:microsoft.com/office/officeart/2005/8/layout/vList2"/>
    <dgm:cxn modelId="{081B3305-EDC8-43AC-A84F-4882A7A2DEC1}" type="presOf" srcId="{090564A5-7DCB-4E99-9CEF-19C2565F53AF}" destId="{E52A2044-D9ED-4DC3-AEBD-8758F1FCBA87}" srcOrd="0" destOrd="0" presId="urn:microsoft.com/office/officeart/2005/8/layout/vList2"/>
    <dgm:cxn modelId="{DFBE7408-9ED8-47B8-8F65-0D2E8E828343}" type="presOf" srcId="{2380BD03-5631-4978-9A30-AE852FB8C82F}" destId="{56478DA3-B3DC-4459-954D-5B45EB2A61CE}" srcOrd="0" destOrd="0" presId="urn:microsoft.com/office/officeart/2005/8/layout/vList2"/>
    <dgm:cxn modelId="{9EA2140B-DD92-48C1-AAB1-48B48C033C22}" type="presOf" srcId="{77736251-6320-423D-971D-7549A70CC0D1}" destId="{07D332AC-DEF8-4630-9B3B-9D910E20AAC5}" srcOrd="0" destOrd="0" presId="urn:microsoft.com/office/officeart/2005/8/layout/vList2"/>
    <dgm:cxn modelId="{2BD4E013-62E7-45D8-902A-B53BB30AF715}" srcId="{2380BD03-5631-4978-9A30-AE852FB8C82F}" destId="{090564A5-7DCB-4E99-9CEF-19C2565F53AF}" srcOrd="4" destOrd="0" parTransId="{32C767C6-6C81-427E-B78F-4362739DDDA1}" sibTransId="{B262B4CB-F952-42FA-894D-83F71E3E334A}"/>
    <dgm:cxn modelId="{9FCC1519-21C7-4293-AF9C-872A4C2C0127}" type="presOf" srcId="{A1BCC7DF-8516-499E-BA92-8C1254E3DD7F}" destId="{062703F1-11CA-4BB9-B066-83D0AD00122F}" srcOrd="0" destOrd="0" presId="urn:microsoft.com/office/officeart/2005/8/layout/vList2"/>
    <dgm:cxn modelId="{A2F4D61F-F975-4B23-91DB-8E09F5485127}" srcId="{03BB4DFA-9823-4290-A1F8-87D696F47BF6}" destId="{65EF9ED4-1CFC-4ACF-B16F-3B5E254D21E6}" srcOrd="0" destOrd="0" parTransId="{7E2FF3BB-5557-4B99-B700-774E81C8B6C5}" sibTransId="{02AF33AB-F18D-45F4-9BFA-2A785DD03BBB}"/>
    <dgm:cxn modelId="{A11A2234-78F2-442B-A6B3-4D961B0A4663}" type="presOf" srcId="{03BB4DFA-9823-4290-A1F8-87D696F47BF6}" destId="{D734CBAB-9424-4169-A45C-895793A48EB9}" srcOrd="0" destOrd="0" presId="urn:microsoft.com/office/officeart/2005/8/layout/vList2"/>
    <dgm:cxn modelId="{CB408C3C-155B-4DCA-B349-6D894171351D}" type="presOf" srcId="{976F05BD-7761-479B-9FD4-28BAD7684F8D}" destId="{3D709BA5-AF0E-4E44-8821-E0F7DC3FD3CB}" srcOrd="0" destOrd="0" presId="urn:microsoft.com/office/officeart/2005/8/layout/vList2"/>
    <dgm:cxn modelId="{8F7B8A44-7B75-4645-A06E-5580660ABAEA}" srcId="{2380BD03-5631-4978-9A30-AE852FB8C82F}" destId="{77736251-6320-423D-971D-7549A70CC0D1}" srcOrd="0" destOrd="0" parTransId="{64C8C25C-3755-457C-8C7F-5207C6C437F7}" sibTransId="{934D23F1-3FAF-46DD-83B5-A46E3A2B0233}"/>
    <dgm:cxn modelId="{7990A050-2811-4672-99AA-AB2347DCFD00}" srcId="{976F05BD-7761-479B-9FD4-28BAD7684F8D}" destId="{B7FB4A60-CC7D-4410-BE2E-10F6C356A656}" srcOrd="1" destOrd="0" parTransId="{85F45C07-81F9-44ED-9137-678E3C2B00EF}" sibTransId="{A73B98A1-B059-4917-B05F-0B2F19F7CF6B}"/>
    <dgm:cxn modelId="{E94DBC52-AC51-4245-A138-4D6D42C7E112}" type="presOf" srcId="{65EF9ED4-1CFC-4ACF-B16F-3B5E254D21E6}" destId="{C5E8630C-F89E-427D-935C-A4FB2B225883}" srcOrd="0" destOrd="0" presId="urn:microsoft.com/office/officeart/2005/8/layout/vList2"/>
    <dgm:cxn modelId="{7678C27E-789B-4ED0-8E2B-BE056A303283}" type="presOf" srcId="{D2D88738-B7EB-45A8-9685-116A711AB2BD}" destId="{6C00FA80-AF6D-4865-BB4C-3B127DEBE13E}" srcOrd="0" destOrd="0" presId="urn:microsoft.com/office/officeart/2005/8/layout/vList2"/>
    <dgm:cxn modelId="{53675B93-304D-415F-BCF6-D69785FE9E91}" srcId="{2380BD03-5631-4978-9A30-AE852FB8C82F}" destId="{A1BCC7DF-8516-499E-BA92-8C1254E3DD7F}" srcOrd="2" destOrd="0" parTransId="{EB3E423E-2E16-478B-B3A8-DE60E3BE3144}" sibTransId="{4873439D-D1DF-4656-A95A-1A7CB737AF8A}"/>
    <dgm:cxn modelId="{ABCC769A-7EA3-46CA-AD09-347E3B46DFF8}" srcId="{2380BD03-5631-4978-9A30-AE852FB8C82F}" destId="{D2D88738-B7EB-45A8-9685-116A711AB2BD}" srcOrd="1" destOrd="0" parTransId="{CA37912A-78A5-44D1-A7BB-5C24C9AFB10F}" sibTransId="{D8FC1A88-6333-47E0-838F-09C869C34D15}"/>
    <dgm:cxn modelId="{753FCAA2-E554-4C72-9A2A-6AC77E65D4D3}" srcId="{976F05BD-7761-479B-9FD4-28BAD7684F8D}" destId="{4CEC9D03-C748-43BD-81FE-C85BAB937391}" srcOrd="0" destOrd="0" parTransId="{E9A7D339-29DD-4E19-9640-C7B60D948C91}" sibTransId="{87AED6BD-7F91-491D-9D36-066FCF9FA147}"/>
    <dgm:cxn modelId="{79E021A7-3A98-4E8B-B919-BDF154066A10}" srcId="{77736251-6320-423D-971D-7549A70CC0D1}" destId="{F4EA0C31-B6C0-49CA-A588-4C437C47A601}" srcOrd="0" destOrd="0" parTransId="{C060FF9C-4A12-429E-B97C-667D8FC1A8A8}" sibTransId="{2E0EDF3E-DFD2-43CB-8EA6-2FACF7566375}"/>
    <dgm:cxn modelId="{0F3516A9-3350-4943-AC60-946C0EFDF28A}" srcId="{2380BD03-5631-4978-9A30-AE852FB8C82F}" destId="{03BB4DFA-9823-4290-A1F8-87D696F47BF6}" srcOrd="5" destOrd="0" parTransId="{E6B6EDB8-15DD-447D-97BA-088B35FDFAB4}" sibTransId="{D05E28FE-838B-467D-A50F-0FD934EA9AE2}"/>
    <dgm:cxn modelId="{EEADA9B3-CFD9-4BC0-B1A0-E6CB0F7A1766}" type="presOf" srcId="{4CEC9D03-C748-43BD-81FE-C85BAB937391}" destId="{70687528-C02A-4427-9A92-719667DF0FBD}" srcOrd="0" destOrd="0" presId="urn:microsoft.com/office/officeart/2005/8/layout/vList2"/>
    <dgm:cxn modelId="{96D36ABF-383E-400D-9C0A-489F8113E9C9}" srcId="{03BB4DFA-9823-4290-A1F8-87D696F47BF6}" destId="{75F36DE9-D196-42F3-9B89-179EC91DACA9}" srcOrd="1" destOrd="0" parTransId="{A883E00C-63AA-4357-98A8-7D819E784FF7}" sibTransId="{D1A40E1F-1FAF-43FB-A7D0-7C6D4EE5BD81}"/>
    <dgm:cxn modelId="{E72F43E1-CB0C-4B45-8AF8-EED1CACC6E5D}" srcId="{2380BD03-5631-4978-9A30-AE852FB8C82F}" destId="{976F05BD-7761-479B-9FD4-28BAD7684F8D}" srcOrd="3" destOrd="0" parTransId="{D76BC21E-2283-4F82-9E5B-E5A226FB5BE5}" sibTransId="{55585046-0BEB-43A0-88BD-AAD80655D394}"/>
    <dgm:cxn modelId="{647F63EC-886E-4011-BEDC-2A7BBF7DC6CF}" type="presOf" srcId="{75F36DE9-D196-42F3-9B89-179EC91DACA9}" destId="{C5E8630C-F89E-427D-935C-A4FB2B225883}" srcOrd="0" destOrd="1" presId="urn:microsoft.com/office/officeart/2005/8/layout/vList2"/>
    <dgm:cxn modelId="{FD8965F4-AA3E-4A39-90AE-D1762EB5831E}" type="presOf" srcId="{B7FB4A60-CC7D-4410-BE2E-10F6C356A656}" destId="{70687528-C02A-4427-9A92-719667DF0FBD}" srcOrd="0" destOrd="1" presId="urn:microsoft.com/office/officeart/2005/8/layout/vList2"/>
    <dgm:cxn modelId="{D77175C1-7900-4B08-811C-6AAF49D86848}" type="presParOf" srcId="{56478DA3-B3DC-4459-954D-5B45EB2A61CE}" destId="{07D332AC-DEF8-4630-9B3B-9D910E20AAC5}" srcOrd="0" destOrd="0" presId="urn:microsoft.com/office/officeart/2005/8/layout/vList2"/>
    <dgm:cxn modelId="{B1FE393F-0AC8-4B54-B5CB-F718C1C3E052}" type="presParOf" srcId="{56478DA3-B3DC-4459-954D-5B45EB2A61CE}" destId="{D2FC3C1A-55F2-4E00-8CBA-E55D4868D5C5}" srcOrd="1" destOrd="0" presId="urn:microsoft.com/office/officeart/2005/8/layout/vList2"/>
    <dgm:cxn modelId="{0D53A397-334A-42CF-8180-08CF44778D99}" type="presParOf" srcId="{56478DA3-B3DC-4459-954D-5B45EB2A61CE}" destId="{6C00FA80-AF6D-4865-BB4C-3B127DEBE13E}" srcOrd="2" destOrd="0" presId="urn:microsoft.com/office/officeart/2005/8/layout/vList2"/>
    <dgm:cxn modelId="{A3A832DA-6449-4E31-853F-5FE95C8F4DF3}" type="presParOf" srcId="{56478DA3-B3DC-4459-954D-5B45EB2A61CE}" destId="{70776AE5-FD58-46C6-9A49-37451E2E2BCD}" srcOrd="3" destOrd="0" presId="urn:microsoft.com/office/officeart/2005/8/layout/vList2"/>
    <dgm:cxn modelId="{0EE36C11-709B-45AF-AD4C-AE4060D90FFA}" type="presParOf" srcId="{56478DA3-B3DC-4459-954D-5B45EB2A61CE}" destId="{062703F1-11CA-4BB9-B066-83D0AD00122F}" srcOrd="4" destOrd="0" presId="urn:microsoft.com/office/officeart/2005/8/layout/vList2"/>
    <dgm:cxn modelId="{8BA713A9-0780-4FF0-B626-6D4865DC1F0D}" type="presParOf" srcId="{56478DA3-B3DC-4459-954D-5B45EB2A61CE}" destId="{76C9CACE-DD05-4EE3-8AAB-B8E926C1E847}" srcOrd="5" destOrd="0" presId="urn:microsoft.com/office/officeart/2005/8/layout/vList2"/>
    <dgm:cxn modelId="{3AD5597B-1794-4AB8-A739-88CE7B35F718}" type="presParOf" srcId="{56478DA3-B3DC-4459-954D-5B45EB2A61CE}" destId="{3D709BA5-AF0E-4E44-8821-E0F7DC3FD3CB}" srcOrd="6" destOrd="0" presId="urn:microsoft.com/office/officeart/2005/8/layout/vList2"/>
    <dgm:cxn modelId="{E83C06EF-1C3D-43E1-8DF6-3BBFD2163638}" type="presParOf" srcId="{56478DA3-B3DC-4459-954D-5B45EB2A61CE}" destId="{70687528-C02A-4427-9A92-719667DF0FBD}" srcOrd="7" destOrd="0" presId="urn:microsoft.com/office/officeart/2005/8/layout/vList2"/>
    <dgm:cxn modelId="{79B89DF6-1908-44BD-9386-951B7C9D05A4}" type="presParOf" srcId="{56478DA3-B3DC-4459-954D-5B45EB2A61CE}" destId="{E52A2044-D9ED-4DC3-AEBD-8758F1FCBA87}" srcOrd="8" destOrd="0" presId="urn:microsoft.com/office/officeart/2005/8/layout/vList2"/>
    <dgm:cxn modelId="{46701884-4B87-4DBF-94C5-CDF38F57F06E}" type="presParOf" srcId="{56478DA3-B3DC-4459-954D-5B45EB2A61CE}" destId="{F4CBCD8B-03B3-4C23-B596-7B0C92DFAE2E}" srcOrd="9" destOrd="0" presId="urn:microsoft.com/office/officeart/2005/8/layout/vList2"/>
    <dgm:cxn modelId="{206604C2-EA1C-454A-B18D-D74FED699B1B}" type="presParOf" srcId="{56478DA3-B3DC-4459-954D-5B45EB2A61CE}" destId="{D734CBAB-9424-4169-A45C-895793A48EB9}" srcOrd="10" destOrd="0" presId="urn:microsoft.com/office/officeart/2005/8/layout/vList2"/>
    <dgm:cxn modelId="{E7B0FC26-B537-4CFA-A8F9-8247CB7A76D5}" type="presParOf" srcId="{56478DA3-B3DC-4459-954D-5B45EB2A61CE}" destId="{C5E8630C-F89E-427D-935C-A4FB2B225883}"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7AC0DA-5DAA-45E1-8473-E33EA3EC6A5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DC704CB-30FC-46C2-8E88-D150CA7B86E9}">
      <dgm:prSet/>
      <dgm:spPr/>
      <dgm:t>
        <a:bodyPr/>
        <a:lstStyle/>
        <a:p>
          <a:r>
            <a:rPr lang="en-US"/>
            <a:t>Most </a:t>
          </a:r>
          <a:r>
            <a:rPr lang="en-US" u="sng"/>
            <a:t>cities</a:t>
          </a:r>
          <a:r>
            <a:rPr lang="en-US"/>
            <a:t> are connected to higher-speed reliable broadband</a:t>
          </a:r>
        </a:p>
      </dgm:t>
    </dgm:pt>
    <dgm:pt modelId="{C3A2FD25-0D4E-4C01-BCD4-8272AEACE3DA}" type="parTrans" cxnId="{6E7152D7-694C-463E-A171-1AF5C8C615AE}">
      <dgm:prSet/>
      <dgm:spPr/>
      <dgm:t>
        <a:bodyPr/>
        <a:lstStyle/>
        <a:p>
          <a:endParaRPr lang="en-US"/>
        </a:p>
      </dgm:t>
    </dgm:pt>
    <dgm:pt modelId="{091E093D-C5CF-4C72-B070-0BBD7FA15AE1}" type="sibTrans" cxnId="{6E7152D7-694C-463E-A171-1AF5C8C615AE}">
      <dgm:prSet/>
      <dgm:spPr/>
      <dgm:t>
        <a:bodyPr/>
        <a:lstStyle/>
        <a:p>
          <a:endParaRPr lang="en-US"/>
        </a:p>
      </dgm:t>
    </dgm:pt>
    <dgm:pt modelId="{A318364B-9089-4B13-8000-AA59D6AEAA21}">
      <dgm:prSet/>
      <dgm:spPr/>
      <dgm:t>
        <a:bodyPr/>
        <a:lstStyle/>
        <a:p>
          <a:r>
            <a:rPr lang="en-US"/>
            <a:t>Schools</a:t>
          </a:r>
        </a:p>
      </dgm:t>
    </dgm:pt>
    <dgm:pt modelId="{3B47762B-8238-44A7-AC18-D3BD685F3454}" type="parTrans" cxnId="{250C7AAC-43A7-43D8-8EC7-5E8CAA07FED4}">
      <dgm:prSet/>
      <dgm:spPr/>
      <dgm:t>
        <a:bodyPr/>
        <a:lstStyle/>
        <a:p>
          <a:endParaRPr lang="en-US"/>
        </a:p>
      </dgm:t>
    </dgm:pt>
    <dgm:pt modelId="{E243BE7B-B01B-4A07-855B-73A5DB149DE0}" type="sibTrans" cxnId="{250C7AAC-43A7-43D8-8EC7-5E8CAA07FED4}">
      <dgm:prSet/>
      <dgm:spPr/>
      <dgm:t>
        <a:bodyPr/>
        <a:lstStyle/>
        <a:p>
          <a:endParaRPr lang="en-US"/>
        </a:p>
      </dgm:t>
    </dgm:pt>
    <dgm:pt modelId="{9ECBE7F8-90CE-42E7-B989-1715AF187A62}">
      <dgm:prSet/>
      <dgm:spPr/>
      <dgm:t>
        <a:bodyPr/>
        <a:lstStyle/>
        <a:p>
          <a:r>
            <a:rPr lang="en-US"/>
            <a:t>Health care systems</a:t>
          </a:r>
        </a:p>
      </dgm:t>
    </dgm:pt>
    <dgm:pt modelId="{F5629BCF-9B79-43B6-9B1E-08C4BEEBCFF2}" type="parTrans" cxnId="{69CDB374-2B6D-4A41-9828-C1FC2174A238}">
      <dgm:prSet/>
      <dgm:spPr/>
      <dgm:t>
        <a:bodyPr/>
        <a:lstStyle/>
        <a:p>
          <a:endParaRPr lang="en-US"/>
        </a:p>
      </dgm:t>
    </dgm:pt>
    <dgm:pt modelId="{6490F593-7349-42E5-A99B-E3DDB3CB4DEA}" type="sibTrans" cxnId="{69CDB374-2B6D-4A41-9828-C1FC2174A238}">
      <dgm:prSet/>
      <dgm:spPr/>
      <dgm:t>
        <a:bodyPr/>
        <a:lstStyle/>
        <a:p>
          <a:endParaRPr lang="en-US"/>
        </a:p>
      </dgm:t>
    </dgm:pt>
    <dgm:pt modelId="{2960E7B9-F44F-41E4-8AFE-B42B15A896E4}">
      <dgm:prSet/>
      <dgm:spPr/>
      <dgm:t>
        <a:bodyPr/>
        <a:lstStyle/>
        <a:p>
          <a:r>
            <a:rPr lang="en-US"/>
            <a:t>Government buildings</a:t>
          </a:r>
        </a:p>
      </dgm:t>
    </dgm:pt>
    <dgm:pt modelId="{C74AC37F-DD37-4D18-B088-7CE81C96F1FF}" type="parTrans" cxnId="{C5A2F133-C26A-40E5-86BE-DA3B831230D4}">
      <dgm:prSet/>
      <dgm:spPr/>
      <dgm:t>
        <a:bodyPr/>
        <a:lstStyle/>
        <a:p>
          <a:endParaRPr lang="en-US"/>
        </a:p>
      </dgm:t>
    </dgm:pt>
    <dgm:pt modelId="{E1C38FCA-BFBB-448D-BF63-5B966DFFD8F0}" type="sibTrans" cxnId="{C5A2F133-C26A-40E5-86BE-DA3B831230D4}">
      <dgm:prSet/>
      <dgm:spPr/>
      <dgm:t>
        <a:bodyPr/>
        <a:lstStyle/>
        <a:p>
          <a:endParaRPr lang="en-US"/>
        </a:p>
      </dgm:t>
    </dgm:pt>
    <dgm:pt modelId="{84722CA2-AC77-43DA-A019-A4A67B18BBD2}">
      <dgm:prSet/>
      <dgm:spPr/>
      <dgm:t>
        <a:bodyPr/>
        <a:lstStyle/>
        <a:p>
          <a:r>
            <a:rPr lang="en-US" dirty="0"/>
            <a:t>Rural residents &amp; townships are not well connected</a:t>
          </a:r>
        </a:p>
      </dgm:t>
    </dgm:pt>
    <dgm:pt modelId="{1EE150BA-0247-489B-AE5A-CB67259DC62C}" type="parTrans" cxnId="{8D998775-8A88-4B02-A304-560451FAEC67}">
      <dgm:prSet/>
      <dgm:spPr/>
      <dgm:t>
        <a:bodyPr/>
        <a:lstStyle/>
        <a:p>
          <a:endParaRPr lang="en-US"/>
        </a:p>
      </dgm:t>
    </dgm:pt>
    <dgm:pt modelId="{E1F1B2CA-5052-49B8-A370-7518BE4A9EC8}" type="sibTrans" cxnId="{8D998775-8A88-4B02-A304-560451FAEC67}">
      <dgm:prSet/>
      <dgm:spPr/>
      <dgm:t>
        <a:bodyPr/>
        <a:lstStyle/>
        <a:p>
          <a:endParaRPr lang="en-US"/>
        </a:p>
      </dgm:t>
    </dgm:pt>
    <dgm:pt modelId="{1C97D670-3EF4-408C-B58E-552008FD2C3C}">
      <dgm:prSet/>
      <dgm:spPr/>
      <dgm:t>
        <a:bodyPr/>
        <a:lstStyle/>
        <a:p>
          <a:r>
            <a:rPr lang="en-US" dirty="0"/>
            <a:t>Cellular service is currently an unreliable source for data</a:t>
          </a:r>
        </a:p>
      </dgm:t>
    </dgm:pt>
    <dgm:pt modelId="{74D550AC-6E96-4CC2-A00D-D58B9A956C8E}" type="parTrans" cxnId="{F40F7752-C37E-4253-A382-3EF11E150B8E}">
      <dgm:prSet/>
      <dgm:spPr/>
      <dgm:t>
        <a:bodyPr/>
        <a:lstStyle/>
        <a:p>
          <a:endParaRPr lang="en-US"/>
        </a:p>
      </dgm:t>
    </dgm:pt>
    <dgm:pt modelId="{F10B1A38-1A03-43F3-AAC1-73CB9A99E724}" type="sibTrans" cxnId="{F40F7752-C37E-4253-A382-3EF11E150B8E}">
      <dgm:prSet/>
      <dgm:spPr/>
      <dgm:t>
        <a:bodyPr/>
        <a:lstStyle/>
        <a:p>
          <a:endParaRPr lang="en-US"/>
        </a:p>
      </dgm:t>
    </dgm:pt>
    <dgm:pt modelId="{EB02822E-72A4-4F89-B415-8A308791ACA9}">
      <dgm:prSet/>
      <dgm:spPr/>
      <dgm:t>
        <a:bodyPr/>
        <a:lstStyle/>
        <a:p>
          <a:r>
            <a:rPr lang="en-US" dirty="0"/>
            <a:t>Unavailable in remote areas</a:t>
          </a:r>
        </a:p>
      </dgm:t>
    </dgm:pt>
    <dgm:pt modelId="{19886456-2E27-4BC7-8F21-65731E2CBE99}" type="parTrans" cxnId="{4C1C6759-00D2-4417-A636-A3676287A8E4}">
      <dgm:prSet/>
      <dgm:spPr/>
      <dgm:t>
        <a:bodyPr/>
        <a:lstStyle/>
        <a:p>
          <a:endParaRPr lang="en-US"/>
        </a:p>
      </dgm:t>
    </dgm:pt>
    <dgm:pt modelId="{4228ED29-2559-47A3-AA7C-13259A48C064}" type="sibTrans" cxnId="{4C1C6759-00D2-4417-A636-A3676287A8E4}">
      <dgm:prSet/>
      <dgm:spPr/>
      <dgm:t>
        <a:bodyPr/>
        <a:lstStyle/>
        <a:p>
          <a:endParaRPr lang="en-US"/>
        </a:p>
      </dgm:t>
    </dgm:pt>
    <dgm:pt modelId="{F1D978A6-D4DA-44DA-A425-8C31322D8699}">
      <dgm:prSet/>
      <dgm:spPr/>
      <dgm:t>
        <a:bodyPr/>
        <a:lstStyle/>
        <a:p>
          <a:r>
            <a:rPr lang="en-US" dirty="0"/>
            <a:t>Fiber exists but isn’t used to full capacity or with upgraded equipment</a:t>
          </a:r>
        </a:p>
      </dgm:t>
    </dgm:pt>
    <dgm:pt modelId="{2F209AD9-2706-4A3A-AE07-1D6491C9EF26}" type="parTrans" cxnId="{6F16324C-C194-4398-8205-050E9B88550F}">
      <dgm:prSet/>
      <dgm:spPr/>
      <dgm:t>
        <a:bodyPr/>
        <a:lstStyle/>
        <a:p>
          <a:endParaRPr lang="en-US"/>
        </a:p>
      </dgm:t>
    </dgm:pt>
    <dgm:pt modelId="{C7A0475C-FD24-4434-9284-A788B20D5B45}" type="sibTrans" cxnId="{6F16324C-C194-4398-8205-050E9B88550F}">
      <dgm:prSet/>
      <dgm:spPr/>
      <dgm:t>
        <a:bodyPr/>
        <a:lstStyle/>
        <a:p>
          <a:endParaRPr lang="en-US"/>
        </a:p>
      </dgm:t>
    </dgm:pt>
    <dgm:pt modelId="{A4D14E95-261E-409A-984A-47F8020884A2}" type="pres">
      <dgm:prSet presAssocID="{327AC0DA-5DAA-45E1-8473-E33EA3EC6A55}" presName="linear" presStyleCnt="0">
        <dgm:presLayoutVars>
          <dgm:animLvl val="lvl"/>
          <dgm:resizeHandles val="exact"/>
        </dgm:presLayoutVars>
      </dgm:prSet>
      <dgm:spPr/>
    </dgm:pt>
    <dgm:pt modelId="{D7019D13-B19F-42ED-896A-F2C74D993299}" type="pres">
      <dgm:prSet presAssocID="{FDC704CB-30FC-46C2-8E88-D150CA7B86E9}" presName="parentText" presStyleLbl="node1" presStyleIdx="0" presStyleCnt="3">
        <dgm:presLayoutVars>
          <dgm:chMax val="0"/>
          <dgm:bulletEnabled val="1"/>
        </dgm:presLayoutVars>
      </dgm:prSet>
      <dgm:spPr/>
    </dgm:pt>
    <dgm:pt modelId="{29680FD4-6BC6-4071-9F7F-7F43735FDED3}" type="pres">
      <dgm:prSet presAssocID="{FDC704CB-30FC-46C2-8E88-D150CA7B86E9}" presName="childText" presStyleLbl="revTx" presStyleIdx="0" presStyleCnt="3">
        <dgm:presLayoutVars>
          <dgm:bulletEnabled val="1"/>
        </dgm:presLayoutVars>
      </dgm:prSet>
      <dgm:spPr/>
    </dgm:pt>
    <dgm:pt modelId="{F50E318D-21E2-44F9-8021-A8AAE934AB91}" type="pres">
      <dgm:prSet presAssocID="{84722CA2-AC77-43DA-A019-A4A67B18BBD2}" presName="parentText" presStyleLbl="node1" presStyleIdx="1" presStyleCnt="3">
        <dgm:presLayoutVars>
          <dgm:chMax val="0"/>
          <dgm:bulletEnabled val="1"/>
        </dgm:presLayoutVars>
      </dgm:prSet>
      <dgm:spPr/>
    </dgm:pt>
    <dgm:pt modelId="{D6A811BF-615F-4D57-867E-EE6666D50081}" type="pres">
      <dgm:prSet presAssocID="{84722CA2-AC77-43DA-A019-A4A67B18BBD2}" presName="childText" presStyleLbl="revTx" presStyleIdx="1" presStyleCnt="3">
        <dgm:presLayoutVars>
          <dgm:bulletEnabled val="1"/>
        </dgm:presLayoutVars>
      </dgm:prSet>
      <dgm:spPr/>
    </dgm:pt>
    <dgm:pt modelId="{4C45A300-FF56-4D48-A811-F85816F9786D}" type="pres">
      <dgm:prSet presAssocID="{1C97D670-3EF4-408C-B58E-552008FD2C3C}" presName="parentText" presStyleLbl="node1" presStyleIdx="2" presStyleCnt="3">
        <dgm:presLayoutVars>
          <dgm:chMax val="0"/>
          <dgm:bulletEnabled val="1"/>
        </dgm:presLayoutVars>
      </dgm:prSet>
      <dgm:spPr/>
    </dgm:pt>
    <dgm:pt modelId="{BD328129-0D76-4A58-A4B9-DA39CA6DF6AB}" type="pres">
      <dgm:prSet presAssocID="{1C97D670-3EF4-408C-B58E-552008FD2C3C}" presName="childText" presStyleLbl="revTx" presStyleIdx="2" presStyleCnt="3">
        <dgm:presLayoutVars>
          <dgm:bulletEnabled val="1"/>
        </dgm:presLayoutVars>
      </dgm:prSet>
      <dgm:spPr/>
    </dgm:pt>
  </dgm:ptLst>
  <dgm:cxnLst>
    <dgm:cxn modelId="{680A5A0D-0638-4CAC-A97C-A4DF2D09054F}" type="presOf" srcId="{1C97D670-3EF4-408C-B58E-552008FD2C3C}" destId="{4C45A300-FF56-4D48-A811-F85816F9786D}" srcOrd="0" destOrd="0" presId="urn:microsoft.com/office/officeart/2005/8/layout/vList2"/>
    <dgm:cxn modelId="{29F2B62B-B386-40FB-A232-4FABDFD3940F}" type="presOf" srcId="{84722CA2-AC77-43DA-A019-A4A67B18BBD2}" destId="{F50E318D-21E2-44F9-8021-A8AAE934AB91}" srcOrd="0" destOrd="0" presId="urn:microsoft.com/office/officeart/2005/8/layout/vList2"/>
    <dgm:cxn modelId="{8D9ADC2E-FF49-4409-88E9-72BB1C348F48}" type="presOf" srcId="{9ECBE7F8-90CE-42E7-B989-1715AF187A62}" destId="{29680FD4-6BC6-4071-9F7F-7F43735FDED3}" srcOrd="0" destOrd="1" presId="urn:microsoft.com/office/officeart/2005/8/layout/vList2"/>
    <dgm:cxn modelId="{C5A2F133-C26A-40E5-86BE-DA3B831230D4}" srcId="{FDC704CB-30FC-46C2-8E88-D150CA7B86E9}" destId="{2960E7B9-F44F-41E4-8AFE-B42B15A896E4}" srcOrd="2" destOrd="0" parTransId="{C74AC37F-DD37-4D18-B088-7CE81C96F1FF}" sibTransId="{E1C38FCA-BFBB-448D-BF63-5B966DFFD8F0}"/>
    <dgm:cxn modelId="{E03EE45D-C8B1-4D68-A426-0ED27AB1E03D}" type="presOf" srcId="{F1D978A6-D4DA-44DA-A425-8C31322D8699}" destId="{D6A811BF-615F-4D57-867E-EE6666D50081}" srcOrd="0" destOrd="0" presId="urn:microsoft.com/office/officeart/2005/8/layout/vList2"/>
    <dgm:cxn modelId="{6F16324C-C194-4398-8205-050E9B88550F}" srcId="{84722CA2-AC77-43DA-A019-A4A67B18BBD2}" destId="{F1D978A6-D4DA-44DA-A425-8C31322D8699}" srcOrd="0" destOrd="0" parTransId="{2F209AD9-2706-4A3A-AE07-1D6491C9EF26}" sibTransId="{C7A0475C-FD24-4434-9284-A788B20D5B45}"/>
    <dgm:cxn modelId="{F40F7752-C37E-4253-A382-3EF11E150B8E}" srcId="{327AC0DA-5DAA-45E1-8473-E33EA3EC6A55}" destId="{1C97D670-3EF4-408C-B58E-552008FD2C3C}" srcOrd="2" destOrd="0" parTransId="{74D550AC-6E96-4CC2-A00D-D58B9A956C8E}" sibTransId="{F10B1A38-1A03-43F3-AAC1-73CB9A99E724}"/>
    <dgm:cxn modelId="{D3E68353-B22C-41C0-8AE0-4789AD3E1B43}" type="presOf" srcId="{327AC0DA-5DAA-45E1-8473-E33EA3EC6A55}" destId="{A4D14E95-261E-409A-984A-47F8020884A2}" srcOrd="0" destOrd="0" presId="urn:microsoft.com/office/officeart/2005/8/layout/vList2"/>
    <dgm:cxn modelId="{69CDB374-2B6D-4A41-9828-C1FC2174A238}" srcId="{FDC704CB-30FC-46C2-8E88-D150CA7B86E9}" destId="{9ECBE7F8-90CE-42E7-B989-1715AF187A62}" srcOrd="1" destOrd="0" parTransId="{F5629BCF-9B79-43B6-9B1E-08C4BEEBCFF2}" sibTransId="{6490F593-7349-42E5-A99B-E3DDB3CB4DEA}"/>
    <dgm:cxn modelId="{8D998775-8A88-4B02-A304-560451FAEC67}" srcId="{327AC0DA-5DAA-45E1-8473-E33EA3EC6A55}" destId="{84722CA2-AC77-43DA-A019-A4A67B18BBD2}" srcOrd="1" destOrd="0" parTransId="{1EE150BA-0247-489B-AE5A-CB67259DC62C}" sibTransId="{E1F1B2CA-5052-49B8-A370-7518BE4A9EC8}"/>
    <dgm:cxn modelId="{4C1C6759-00D2-4417-A636-A3676287A8E4}" srcId="{1C97D670-3EF4-408C-B58E-552008FD2C3C}" destId="{EB02822E-72A4-4F89-B415-8A308791ACA9}" srcOrd="0" destOrd="0" parTransId="{19886456-2E27-4BC7-8F21-65731E2CBE99}" sibTransId="{4228ED29-2559-47A3-AA7C-13259A48C064}"/>
    <dgm:cxn modelId="{DD0B3D7C-74FF-4F5E-B7D1-C3EE512B1388}" type="presOf" srcId="{FDC704CB-30FC-46C2-8E88-D150CA7B86E9}" destId="{D7019D13-B19F-42ED-896A-F2C74D993299}" srcOrd="0" destOrd="0" presId="urn:microsoft.com/office/officeart/2005/8/layout/vList2"/>
    <dgm:cxn modelId="{650027A9-337D-413D-B4DE-7D48D2054A6D}" type="presOf" srcId="{A318364B-9089-4B13-8000-AA59D6AEAA21}" destId="{29680FD4-6BC6-4071-9F7F-7F43735FDED3}" srcOrd="0" destOrd="0" presId="urn:microsoft.com/office/officeart/2005/8/layout/vList2"/>
    <dgm:cxn modelId="{250C7AAC-43A7-43D8-8EC7-5E8CAA07FED4}" srcId="{FDC704CB-30FC-46C2-8E88-D150CA7B86E9}" destId="{A318364B-9089-4B13-8000-AA59D6AEAA21}" srcOrd="0" destOrd="0" parTransId="{3B47762B-8238-44A7-AC18-D3BD685F3454}" sibTransId="{E243BE7B-B01B-4A07-855B-73A5DB149DE0}"/>
    <dgm:cxn modelId="{26CF97BB-D8BE-4D93-A1F7-8FCCCBCCFC8C}" type="presOf" srcId="{2960E7B9-F44F-41E4-8AFE-B42B15A896E4}" destId="{29680FD4-6BC6-4071-9F7F-7F43735FDED3}" srcOrd="0" destOrd="2" presId="urn:microsoft.com/office/officeart/2005/8/layout/vList2"/>
    <dgm:cxn modelId="{79064CC5-4CFA-49B4-81C9-907D02DE94C8}" type="presOf" srcId="{EB02822E-72A4-4F89-B415-8A308791ACA9}" destId="{BD328129-0D76-4A58-A4B9-DA39CA6DF6AB}" srcOrd="0" destOrd="0" presId="urn:microsoft.com/office/officeart/2005/8/layout/vList2"/>
    <dgm:cxn modelId="{6E7152D7-694C-463E-A171-1AF5C8C615AE}" srcId="{327AC0DA-5DAA-45E1-8473-E33EA3EC6A55}" destId="{FDC704CB-30FC-46C2-8E88-D150CA7B86E9}" srcOrd="0" destOrd="0" parTransId="{C3A2FD25-0D4E-4C01-BCD4-8272AEACE3DA}" sibTransId="{091E093D-C5CF-4C72-B070-0BBD7FA15AE1}"/>
    <dgm:cxn modelId="{831F803A-C6B7-49C9-96AB-3A29CA92FCEC}" type="presParOf" srcId="{A4D14E95-261E-409A-984A-47F8020884A2}" destId="{D7019D13-B19F-42ED-896A-F2C74D993299}" srcOrd="0" destOrd="0" presId="urn:microsoft.com/office/officeart/2005/8/layout/vList2"/>
    <dgm:cxn modelId="{576F2764-01E3-4713-B980-E65BD4BD11EF}" type="presParOf" srcId="{A4D14E95-261E-409A-984A-47F8020884A2}" destId="{29680FD4-6BC6-4071-9F7F-7F43735FDED3}" srcOrd="1" destOrd="0" presId="urn:microsoft.com/office/officeart/2005/8/layout/vList2"/>
    <dgm:cxn modelId="{21F9E490-8B6F-4175-B74B-5ED5E75DEA23}" type="presParOf" srcId="{A4D14E95-261E-409A-984A-47F8020884A2}" destId="{F50E318D-21E2-44F9-8021-A8AAE934AB91}" srcOrd="2" destOrd="0" presId="urn:microsoft.com/office/officeart/2005/8/layout/vList2"/>
    <dgm:cxn modelId="{F8DCEFF5-40AA-4822-8F52-D60689C649E5}" type="presParOf" srcId="{A4D14E95-261E-409A-984A-47F8020884A2}" destId="{D6A811BF-615F-4D57-867E-EE6666D50081}" srcOrd="3" destOrd="0" presId="urn:microsoft.com/office/officeart/2005/8/layout/vList2"/>
    <dgm:cxn modelId="{9A37D991-A921-417E-875B-ABD495DBC12E}" type="presParOf" srcId="{A4D14E95-261E-409A-984A-47F8020884A2}" destId="{4C45A300-FF56-4D48-A811-F85816F9786D}" srcOrd="4" destOrd="0" presId="urn:microsoft.com/office/officeart/2005/8/layout/vList2"/>
    <dgm:cxn modelId="{5A08EAD7-38C4-4027-B362-6E555CC76013}" type="presParOf" srcId="{A4D14E95-261E-409A-984A-47F8020884A2}" destId="{BD328129-0D76-4A58-A4B9-DA39CA6DF6A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26A7D4-3E11-493B-8393-A712A686D09C}"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BD8E9821-BBB7-4F5F-BB18-7F8F32B011D4}">
      <dgm:prSet/>
      <dgm:spPr/>
      <dgm:t>
        <a:bodyPr/>
        <a:lstStyle/>
        <a:p>
          <a:r>
            <a:rPr lang="en-US"/>
            <a:t>Local units of government stream meetings</a:t>
          </a:r>
        </a:p>
      </dgm:t>
    </dgm:pt>
    <dgm:pt modelId="{1B4A2D68-43A5-44E9-8006-42F994B2EF0C}" type="parTrans" cxnId="{EC72B2A5-B01A-46BE-BE0D-F09FE940B2D8}">
      <dgm:prSet/>
      <dgm:spPr/>
      <dgm:t>
        <a:bodyPr/>
        <a:lstStyle/>
        <a:p>
          <a:endParaRPr lang="en-US"/>
        </a:p>
      </dgm:t>
    </dgm:pt>
    <dgm:pt modelId="{C2D6BEF6-55B4-416B-9494-C8A65B69B95B}" type="sibTrans" cxnId="{EC72B2A5-B01A-46BE-BE0D-F09FE940B2D8}">
      <dgm:prSet/>
      <dgm:spPr/>
      <dgm:t>
        <a:bodyPr/>
        <a:lstStyle/>
        <a:p>
          <a:endParaRPr lang="en-US"/>
        </a:p>
      </dgm:t>
    </dgm:pt>
    <dgm:pt modelId="{C5683626-51D4-4B85-8E91-CE784C8493FF}">
      <dgm:prSet/>
      <dgm:spPr/>
      <dgm:t>
        <a:bodyPr/>
        <a:lstStyle/>
        <a:p>
          <a:r>
            <a:rPr lang="en-US"/>
            <a:t>County</a:t>
          </a:r>
        </a:p>
      </dgm:t>
    </dgm:pt>
    <dgm:pt modelId="{F241ECD3-538D-4DA0-B968-287A4F666C61}" type="parTrans" cxnId="{7637BC3D-395C-443A-A36C-E3F5A576266A}">
      <dgm:prSet/>
      <dgm:spPr/>
      <dgm:t>
        <a:bodyPr/>
        <a:lstStyle/>
        <a:p>
          <a:endParaRPr lang="en-US"/>
        </a:p>
      </dgm:t>
    </dgm:pt>
    <dgm:pt modelId="{13C1980D-D545-4C2E-BC8B-FB473FF32D20}" type="sibTrans" cxnId="{7637BC3D-395C-443A-A36C-E3F5A576266A}">
      <dgm:prSet/>
      <dgm:spPr/>
      <dgm:t>
        <a:bodyPr/>
        <a:lstStyle/>
        <a:p>
          <a:endParaRPr lang="en-US"/>
        </a:p>
      </dgm:t>
    </dgm:pt>
    <dgm:pt modelId="{0938F082-135E-4390-A2DC-269E68E7ABA1}">
      <dgm:prSet/>
      <dgm:spPr/>
      <dgm:t>
        <a:bodyPr/>
        <a:lstStyle/>
        <a:p>
          <a:r>
            <a:rPr lang="en-US"/>
            <a:t>School Districts</a:t>
          </a:r>
        </a:p>
      </dgm:t>
    </dgm:pt>
    <dgm:pt modelId="{5CFDA576-12EF-4C94-B430-D91591F4FF25}" type="parTrans" cxnId="{BAC890C5-0FAA-43B7-B3DC-5D80E415A984}">
      <dgm:prSet/>
      <dgm:spPr/>
      <dgm:t>
        <a:bodyPr/>
        <a:lstStyle/>
        <a:p>
          <a:endParaRPr lang="en-US"/>
        </a:p>
      </dgm:t>
    </dgm:pt>
    <dgm:pt modelId="{68DDB5DB-4A8B-415F-AFFE-756F1095F0F9}" type="sibTrans" cxnId="{BAC890C5-0FAA-43B7-B3DC-5D80E415A984}">
      <dgm:prSet/>
      <dgm:spPr/>
      <dgm:t>
        <a:bodyPr/>
        <a:lstStyle/>
        <a:p>
          <a:endParaRPr lang="en-US"/>
        </a:p>
      </dgm:t>
    </dgm:pt>
    <dgm:pt modelId="{24F973E6-A09D-47B9-B050-69D991495781}">
      <dgm:prSet/>
      <dgm:spPr/>
      <dgm:t>
        <a:bodyPr/>
        <a:lstStyle/>
        <a:p>
          <a:r>
            <a:rPr lang="en-US"/>
            <a:t>Some cities</a:t>
          </a:r>
        </a:p>
      </dgm:t>
    </dgm:pt>
    <dgm:pt modelId="{7A1C2B06-0B68-43A3-A41F-4DBA950EC139}" type="parTrans" cxnId="{4BF3BFF5-F6E3-4848-A892-534191360501}">
      <dgm:prSet/>
      <dgm:spPr/>
      <dgm:t>
        <a:bodyPr/>
        <a:lstStyle/>
        <a:p>
          <a:endParaRPr lang="en-US"/>
        </a:p>
      </dgm:t>
    </dgm:pt>
    <dgm:pt modelId="{1CA9D725-A35A-4DB3-90F0-A1B9936FB741}" type="sibTrans" cxnId="{4BF3BFF5-F6E3-4848-A892-534191360501}">
      <dgm:prSet/>
      <dgm:spPr/>
      <dgm:t>
        <a:bodyPr/>
        <a:lstStyle/>
        <a:p>
          <a:endParaRPr lang="en-US"/>
        </a:p>
      </dgm:t>
    </dgm:pt>
    <dgm:pt modelId="{83CF177D-DD6C-4B0A-8174-D21F26BF54EC}">
      <dgm:prSet/>
      <dgm:spPr/>
      <dgm:t>
        <a:bodyPr/>
        <a:lstStyle/>
        <a:p>
          <a:r>
            <a:rPr lang="en-US"/>
            <a:t>Pine County History Center streams events</a:t>
          </a:r>
        </a:p>
      </dgm:t>
    </dgm:pt>
    <dgm:pt modelId="{7CC8F03E-44C3-475E-AA9D-80E0EAB15DBA}" type="parTrans" cxnId="{866E3BBC-4678-46B8-8710-684F6C75383F}">
      <dgm:prSet/>
      <dgm:spPr/>
      <dgm:t>
        <a:bodyPr/>
        <a:lstStyle/>
        <a:p>
          <a:endParaRPr lang="en-US"/>
        </a:p>
      </dgm:t>
    </dgm:pt>
    <dgm:pt modelId="{D139750B-5683-4262-8B22-4DAD59F4B7E5}" type="sibTrans" cxnId="{866E3BBC-4678-46B8-8710-684F6C75383F}">
      <dgm:prSet/>
      <dgm:spPr/>
      <dgm:t>
        <a:bodyPr/>
        <a:lstStyle/>
        <a:p>
          <a:endParaRPr lang="en-US"/>
        </a:p>
      </dgm:t>
    </dgm:pt>
    <dgm:pt modelId="{C5B3317F-30BB-4A41-A802-A3C92271DD70}">
      <dgm:prSet/>
      <dgm:spPr/>
      <dgm:t>
        <a:bodyPr/>
        <a:lstStyle/>
        <a:p>
          <a:r>
            <a:rPr lang="en-US"/>
            <a:t>Offering smart phone training</a:t>
          </a:r>
        </a:p>
      </dgm:t>
    </dgm:pt>
    <dgm:pt modelId="{CCDEE65E-1DAD-4E9F-96FE-2932F1F026D5}" type="parTrans" cxnId="{3FFF6EA4-B17E-4B45-84E9-486E143D4E0B}">
      <dgm:prSet/>
      <dgm:spPr/>
      <dgm:t>
        <a:bodyPr/>
        <a:lstStyle/>
        <a:p>
          <a:endParaRPr lang="en-US"/>
        </a:p>
      </dgm:t>
    </dgm:pt>
    <dgm:pt modelId="{B67F694F-68C1-4AEC-8E0C-8E53B9479BED}" type="sibTrans" cxnId="{3FFF6EA4-B17E-4B45-84E9-486E143D4E0B}">
      <dgm:prSet/>
      <dgm:spPr/>
      <dgm:t>
        <a:bodyPr/>
        <a:lstStyle/>
        <a:p>
          <a:endParaRPr lang="en-US"/>
        </a:p>
      </dgm:t>
    </dgm:pt>
    <dgm:pt modelId="{45213245-7B95-4146-B1EB-E9F3507E8344}">
      <dgm:prSet/>
      <dgm:spPr/>
      <dgm:t>
        <a:bodyPr/>
        <a:lstStyle/>
        <a:p>
          <a:r>
            <a:rPr lang="en-US"/>
            <a:t>Large gatherings offered in hybrid format</a:t>
          </a:r>
        </a:p>
      </dgm:t>
    </dgm:pt>
    <dgm:pt modelId="{A2D4DF08-9412-4848-A7D5-FEB7112B9D7B}" type="parTrans" cxnId="{F3C677A8-6513-4333-B707-6BFA59CBA898}">
      <dgm:prSet/>
      <dgm:spPr/>
      <dgm:t>
        <a:bodyPr/>
        <a:lstStyle/>
        <a:p>
          <a:endParaRPr lang="en-US"/>
        </a:p>
      </dgm:t>
    </dgm:pt>
    <dgm:pt modelId="{A1637795-1400-43E9-A179-1069F6D62710}" type="sibTrans" cxnId="{F3C677A8-6513-4333-B707-6BFA59CBA898}">
      <dgm:prSet/>
      <dgm:spPr/>
      <dgm:t>
        <a:bodyPr/>
        <a:lstStyle/>
        <a:p>
          <a:endParaRPr lang="en-US"/>
        </a:p>
      </dgm:t>
    </dgm:pt>
    <dgm:pt modelId="{8EF175B7-E058-4D73-9A5B-E986ABF7902E}">
      <dgm:prSet/>
      <dgm:spPr/>
      <dgm:t>
        <a:bodyPr/>
        <a:lstStyle/>
        <a:p>
          <a:r>
            <a:rPr lang="en-US"/>
            <a:t>Region 7E Broadband Conference</a:t>
          </a:r>
        </a:p>
      </dgm:t>
    </dgm:pt>
    <dgm:pt modelId="{49ADDEDB-F174-4718-A480-9FB9C5A59823}" type="parTrans" cxnId="{61808C01-BEFC-44E8-B25D-F4E0B0BBF9BE}">
      <dgm:prSet/>
      <dgm:spPr/>
      <dgm:t>
        <a:bodyPr/>
        <a:lstStyle/>
        <a:p>
          <a:endParaRPr lang="en-US"/>
        </a:p>
      </dgm:t>
    </dgm:pt>
    <dgm:pt modelId="{9BFBBA59-FB94-45A3-93B3-370E47F0EEAC}" type="sibTrans" cxnId="{61808C01-BEFC-44E8-B25D-F4E0B0BBF9BE}">
      <dgm:prSet/>
      <dgm:spPr/>
      <dgm:t>
        <a:bodyPr/>
        <a:lstStyle/>
        <a:p>
          <a:endParaRPr lang="en-US"/>
        </a:p>
      </dgm:t>
    </dgm:pt>
    <dgm:pt modelId="{90E96D1B-A083-407E-82A7-7E55250A207C}">
      <dgm:prSet/>
      <dgm:spPr/>
      <dgm:t>
        <a:bodyPr/>
        <a:lstStyle/>
        <a:p>
          <a:r>
            <a:rPr lang="en-US"/>
            <a:t>Inventors &amp; Entrepreneurs Club</a:t>
          </a:r>
        </a:p>
      </dgm:t>
    </dgm:pt>
    <dgm:pt modelId="{0DC8A066-7FF7-4884-A9DB-5F1A7CFBAF20}" type="parTrans" cxnId="{F03A4CA5-378D-4F7B-964E-D73701D120D0}">
      <dgm:prSet/>
      <dgm:spPr/>
      <dgm:t>
        <a:bodyPr/>
        <a:lstStyle/>
        <a:p>
          <a:endParaRPr lang="en-US"/>
        </a:p>
      </dgm:t>
    </dgm:pt>
    <dgm:pt modelId="{B11E2234-ADBE-4A23-9B1B-C8386CF89D53}" type="sibTrans" cxnId="{F03A4CA5-378D-4F7B-964E-D73701D120D0}">
      <dgm:prSet/>
      <dgm:spPr/>
      <dgm:t>
        <a:bodyPr/>
        <a:lstStyle/>
        <a:p>
          <a:endParaRPr lang="en-US"/>
        </a:p>
      </dgm:t>
    </dgm:pt>
    <dgm:pt modelId="{2D918B0B-E2C5-492C-A8F8-D9FF9430BCCE}">
      <dgm:prSet/>
      <dgm:spPr/>
      <dgm:t>
        <a:bodyPr/>
        <a:lstStyle/>
        <a:p>
          <a:r>
            <a:rPr lang="en-US"/>
            <a:t>Pine City Area Chamber of Commerce</a:t>
          </a:r>
        </a:p>
      </dgm:t>
    </dgm:pt>
    <dgm:pt modelId="{386CE895-05E4-4EA0-89B5-389AFC1901E8}" type="parTrans" cxnId="{5414545A-A98F-44BD-B3A5-2FD0F3FB807A}">
      <dgm:prSet/>
      <dgm:spPr/>
      <dgm:t>
        <a:bodyPr/>
        <a:lstStyle/>
        <a:p>
          <a:endParaRPr lang="en-US"/>
        </a:p>
      </dgm:t>
    </dgm:pt>
    <dgm:pt modelId="{3B4D1829-0778-4312-9CF6-551974EA192D}" type="sibTrans" cxnId="{5414545A-A98F-44BD-B3A5-2FD0F3FB807A}">
      <dgm:prSet/>
      <dgm:spPr/>
      <dgm:t>
        <a:bodyPr/>
        <a:lstStyle/>
        <a:p>
          <a:endParaRPr lang="en-US"/>
        </a:p>
      </dgm:t>
    </dgm:pt>
    <dgm:pt modelId="{2639BBB0-9E90-499F-B6FC-8F0A002BFD12}">
      <dgm:prSet/>
      <dgm:spPr/>
      <dgm:t>
        <a:bodyPr/>
        <a:lstStyle/>
        <a:p>
          <a:r>
            <a:rPr lang="en-US" dirty="0"/>
            <a:t>Social media &amp; google mapping training</a:t>
          </a:r>
        </a:p>
      </dgm:t>
    </dgm:pt>
    <dgm:pt modelId="{9833ACB6-5A6F-46B9-8085-AAA2CBC97BE0}" type="parTrans" cxnId="{CF02804C-18E5-40D1-96B4-1C84B88323BD}">
      <dgm:prSet/>
      <dgm:spPr/>
      <dgm:t>
        <a:bodyPr/>
        <a:lstStyle/>
        <a:p>
          <a:endParaRPr lang="en-US"/>
        </a:p>
      </dgm:t>
    </dgm:pt>
    <dgm:pt modelId="{F3223AD2-40BF-44E2-9923-4D3D45D9DDB2}" type="sibTrans" cxnId="{CF02804C-18E5-40D1-96B4-1C84B88323BD}">
      <dgm:prSet/>
      <dgm:spPr/>
      <dgm:t>
        <a:bodyPr/>
        <a:lstStyle/>
        <a:p>
          <a:endParaRPr lang="en-US"/>
        </a:p>
      </dgm:t>
    </dgm:pt>
    <dgm:pt modelId="{72092ED5-D169-4A6A-9776-4C47136D0985}">
      <dgm:prSet/>
      <dgm:spPr/>
      <dgm:t>
        <a:bodyPr/>
        <a:lstStyle/>
        <a:p>
          <a:r>
            <a:rPr lang="en-US" dirty="0"/>
            <a:t>East Central Regional Library</a:t>
          </a:r>
        </a:p>
      </dgm:t>
    </dgm:pt>
    <dgm:pt modelId="{45284BC5-35CE-4A70-AC22-8CDB0D092AD7}" type="parTrans" cxnId="{CB3B3888-1004-4D10-B9CB-879C43142BF4}">
      <dgm:prSet/>
      <dgm:spPr/>
      <dgm:t>
        <a:bodyPr/>
        <a:lstStyle/>
        <a:p>
          <a:endParaRPr lang="en-US"/>
        </a:p>
      </dgm:t>
    </dgm:pt>
    <dgm:pt modelId="{61BFC008-D1CA-48C1-9F31-4593B627B03E}" type="sibTrans" cxnId="{CB3B3888-1004-4D10-B9CB-879C43142BF4}">
      <dgm:prSet/>
      <dgm:spPr/>
      <dgm:t>
        <a:bodyPr/>
        <a:lstStyle/>
        <a:p>
          <a:endParaRPr lang="en-US"/>
        </a:p>
      </dgm:t>
    </dgm:pt>
    <dgm:pt modelId="{8BAC7BE4-30CF-4FD0-84F9-EFE6066F9D3D}">
      <dgm:prSet/>
      <dgm:spPr/>
      <dgm:t>
        <a:bodyPr/>
        <a:lstStyle/>
        <a:p>
          <a:r>
            <a:rPr lang="en-US" dirty="0"/>
            <a:t>Hotspots available for 2 weeks (check-out like books)</a:t>
          </a:r>
        </a:p>
      </dgm:t>
    </dgm:pt>
    <dgm:pt modelId="{F06C8BC5-6DD6-46EC-B41C-47E2AA15601E}" type="parTrans" cxnId="{E7F3BF27-1129-4330-9095-3954D7E5FBB7}">
      <dgm:prSet/>
      <dgm:spPr/>
      <dgm:t>
        <a:bodyPr/>
        <a:lstStyle/>
        <a:p>
          <a:endParaRPr lang="en-US"/>
        </a:p>
      </dgm:t>
    </dgm:pt>
    <dgm:pt modelId="{DB51B1B0-D5B6-4DD7-8497-E2AF31D10862}" type="sibTrans" cxnId="{E7F3BF27-1129-4330-9095-3954D7E5FBB7}">
      <dgm:prSet/>
      <dgm:spPr/>
      <dgm:t>
        <a:bodyPr/>
        <a:lstStyle/>
        <a:p>
          <a:endParaRPr lang="en-US"/>
        </a:p>
      </dgm:t>
    </dgm:pt>
    <dgm:pt modelId="{BB97ABE5-DA45-4A96-9DA9-92347C21620C}">
      <dgm:prSet/>
      <dgm:spPr/>
      <dgm:t>
        <a:bodyPr/>
        <a:lstStyle/>
        <a:p>
          <a:r>
            <a:rPr lang="en-US" dirty="0"/>
            <a:t>Offer training on digital devices (</a:t>
          </a:r>
          <a:r>
            <a:rPr lang="en-US" dirty="0" err="1"/>
            <a:t>ipads</a:t>
          </a:r>
          <a:r>
            <a:rPr lang="en-US" dirty="0"/>
            <a:t>, phones, computers)</a:t>
          </a:r>
        </a:p>
      </dgm:t>
    </dgm:pt>
    <dgm:pt modelId="{4B7AD1CD-5ED5-4AFE-9E09-6D3BB7FA2C3F}" type="parTrans" cxnId="{5EDC8302-8EA0-4639-8B4B-0128D0AFF496}">
      <dgm:prSet/>
      <dgm:spPr/>
    </dgm:pt>
    <dgm:pt modelId="{B8370226-86B9-4052-8138-E940D339A95C}" type="sibTrans" cxnId="{5EDC8302-8EA0-4639-8B4B-0128D0AFF496}">
      <dgm:prSet/>
      <dgm:spPr/>
    </dgm:pt>
    <dgm:pt modelId="{1E1B32A7-0972-45C2-AFC0-43BDFA7255DE}">
      <dgm:prSet/>
      <dgm:spPr/>
      <dgm:t>
        <a:bodyPr/>
        <a:lstStyle/>
        <a:p>
          <a:r>
            <a:rPr lang="en-US" dirty="0"/>
            <a:t>Locations in Pine City, Hinckley, Sandstone</a:t>
          </a:r>
        </a:p>
      </dgm:t>
    </dgm:pt>
    <dgm:pt modelId="{F14D9915-6676-4EF2-A176-3E73CAB09C73}" type="parTrans" cxnId="{8D590646-5734-476B-85BE-1420EE6EAB34}">
      <dgm:prSet/>
      <dgm:spPr/>
    </dgm:pt>
    <dgm:pt modelId="{61814237-3894-4C3E-8CA9-C830AAD09D20}" type="sibTrans" cxnId="{8D590646-5734-476B-85BE-1420EE6EAB34}">
      <dgm:prSet/>
      <dgm:spPr/>
    </dgm:pt>
    <dgm:pt modelId="{559BDB69-6F6F-4CFF-858A-995B46D67A42}" type="pres">
      <dgm:prSet presAssocID="{B426A7D4-3E11-493B-8393-A712A686D09C}" presName="linear" presStyleCnt="0">
        <dgm:presLayoutVars>
          <dgm:dir/>
          <dgm:animLvl val="lvl"/>
          <dgm:resizeHandles val="exact"/>
        </dgm:presLayoutVars>
      </dgm:prSet>
      <dgm:spPr/>
    </dgm:pt>
    <dgm:pt modelId="{BED2570A-00A6-4DDF-B7CF-08B355A304E9}" type="pres">
      <dgm:prSet presAssocID="{BD8E9821-BBB7-4F5F-BB18-7F8F32B011D4}" presName="parentLin" presStyleCnt="0"/>
      <dgm:spPr/>
    </dgm:pt>
    <dgm:pt modelId="{BE7B2331-9227-4BF8-B5F0-1DA627B13845}" type="pres">
      <dgm:prSet presAssocID="{BD8E9821-BBB7-4F5F-BB18-7F8F32B011D4}" presName="parentLeftMargin" presStyleLbl="node1" presStyleIdx="0" presStyleCnt="5"/>
      <dgm:spPr/>
    </dgm:pt>
    <dgm:pt modelId="{38493D0F-1701-42A5-9F8D-79D499149C24}" type="pres">
      <dgm:prSet presAssocID="{BD8E9821-BBB7-4F5F-BB18-7F8F32B011D4}" presName="parentText" presStyleLbl="node1" presStyleIdx="0" presStyleCnt="5">
        <dgm:presLayoutVars>
          <dgm:chMax val="0"/>
          <dgm:bulletEnabled val="1"/>
        </dgm:presLayoutVars>
      </dgm:prSet>
      <dgm:spPr/>
    </dgm:pt>
    <dgm:pt modelId="{CB6A7559-B4C4-481C-96AF-51B8DD7ABD08}" type="pres">
      <dgm:prSet presAssocID="{BD8E9821-BBB7-4F5F-BB18-7F8F32B011D4}" presName="negativeSpace" presStyleCnt="0"/>
      <dgm:spPr/>
    </dgm:pt>
    <dgm:pt modelId="{ACFC355A-75EC-4CC0-90BF-9688E2FF4EDE}" type="pres">
      <dgm:prSet presAssocID="{BD8E9821-BBB7-4F5F-BB18-7F8F32B011D4}" presName="childText" presStyleLbl="conFgAcc1" presStyleIdx="0" presStyleCnt="5">
        <dgm:presLayoutVars>
          <dgm:bulletEnabled val="1"/>
        </dgm:presLayoutVars>
      </dgm:prSet>
      <dgm:spPr/>
    </dgm:pt>
    <dgm:pt modelId="{D15D8211-BC70-4B1E-B980-0AFB80D9B9E8}" type="pres">
      <dgm:prSet presAssocID="{C2D6BEF6-55B4-416B-9494-C8A65B69B95B}" presName="spaceBetweenRectangles" presStyleCnt="0"/>
      <dgm:spPr/>
    </dgm:pt>
    <dgm:pt modelId="{66B89E9A-1FAE-46F4-BD5B-C7D362D9460D}" type="pres">
      <dgm:prSet presAssocID="{83CF177D-DD6C-4B0A-8174-D21F26BF54EC}" presName="parentLin" presStyleCnt="0"/>
      <dgm:spPr/>
    </dgm:pt>
    <dgm:pt modelId="{A69BF04A-ADF4-47BB-B4EE-197340F02A0C}" type="pres">
      <dgm:prSet presAssocID="{83CF177D-DD6C-4B0A-8174-D21F26BF54EC}" presName="parentLeftMargin" presStyleLbl="node1" presStyleIdx="0" presStyleCnt="5"/>
      <dgm:spPr/>
    </dgm:pt>
    <dgm:pt modelId="{AE120753-2D6D-4088-B140-CB24E21967E5}" type="pres">
      <dgm:prSet presAssocID="{83CF177D-DD6C-4B0A-8174-D21F26BF54EC}" presName="parentText" presStyleLbl="node1" presStyleIdx="1" presStyleCnt="5">
        <dgm:presLayoutVars>
          <dgm:chMax val="0"/>
          <dgm:bulletEnabled val="1"/>
        </dgm:presLayoutVars>
      </dgm:prSet>
      <dgm:spPr/>
    </dgm:pt>
    <dgm:pt modelId="{E7BA7108-629A-4195-B97A-6ACAA091D243}" type="pres">
      <dgm:prSet presAssocID="{83CF177D-DD6C-4B0A-8174-D21F26BF54EC}" presName="negativeSpace" presStyleCnt="0"/>
      <dgm:spPr/>
    </dgm:pt>
    <dgm:pt modelId="{090F96D4-C3BA-4992-8966-62571A222F3D}" type="pres">
      <dgm:prSet presAssocID="{83CF177D-DD6C-4B0A-8174-D21F26BF54EC}" presName="childText" presStyleLbl="conFgAcc1" presStyleIdx="1" presStyleCnt="5">
        <dgm:presLayoutVars>
          <dgm:bulletEnabled val="1"/>
        </dgm:presLayoutVars>
      </dgm:prSet>
      <dgm:spPr/>
    </dgm:pt>
    <dgm:pt modelId="{10CFF55B-DF00-4B2B-A454-D9F712DFABBD}" type="pres">
      <dgm:prSet presAssocID="{D139750B-5683-4262-8B22-4DAD59F4B7E5}" presName="spaceBetweenRectangles" presStyleCnt="0"/>
      <dgm:spPr/>
    </dgm:pt>
    <dgm:pt modelId="{68B61F6B-0FF5-4104-8551-8AEE6430BCCC}" type="pres">
      <dgm:prSet presAssocID="{45213245-7B95-4146-B1EB-E9F3507E8344}" presName="parentLin" presStyleCnt="0"/>
      <dgm:spPr/>
    </dgm:pt>
    <dgm:pt modelId="{9C1EE450-8AB1-42D2-9D28-450C1B68F7F4}" type="pres">
      <dgm:prSet presAssocID="{45213245-7B95-4146-B1EB-E9F3507E8344}" presName="parentLeftMargin" presStyleLbl="node1" presStyleIdx="1" presStyleCnt="5"/>
      <dgm:spPr/>
    </dgm:pt>
    <dgm:pt modelId="{D9582CD6-4799-4713-BDEE-A214274ADB42}" type="pres">
      <dgm:prSet presAssocID="{45213245-7B95-4146-B1EB-E9F3507E8344}" presName="parentText" presStyleLbl="node1" presStyleIdx="2" presStyleCnt="5">
        <dgm:presLayoutVars>
          <dgm:chMax val="0"/>
          <dgm:bulletEnabled val="1"/>
        </dgm:presLayoutVars>
      </dgm:prSet>
      <dgm:spPr/>
    </dgm:pt>
    <dgm:pt modelId="{9AE3F453-2596-4FB7-B8A4-5213268BD23C}" type="pres">
      <dgm:prSet presAssocID="{45213245-7B95-4146-B1EB-E9F3507E8344}" presName="negativeSpace" presStyleCnt="0"/>
      <dgm:spPr/>
    </dgm:pt>
    <dgm:pt modelId="{657CAAF3-BD3D-467A-84FF-B56F561EFBC5}" type="pres">
      <dgm:prSet presAssocID="{45213245-7B95-4146-B1EB-E9F3507E8344}" presName="childText" presStyleLbl="conFgAcc1" presStyleIdx="2" presStyleCnt="5">
        <dgm:presLayoutVars>
          <dgm:bulletEnabled val="1"/>
        </dgm:presLayoutVars>
      </dgm:prSet>
      <dgm:spPr/>
    </dgm:pt>
    <dgm:pt modelId="{A32CAB26-C6C1-445E-B014-163A25264DA5}" type="pres">
      <dgm:prSet presAssocID="{A1637795-1400-43E9-A179-1069F6D62710}" presName="spaceBetweenRectangles" presStyleCnt="0"/>
      <dgm:spPr/>
    </dgm:pt>
    <dgm:pt modelId="{38B12060-5200-46E3-B032-5560CA217FED}" type="pres">
      <dgm:prSet presAssocID="{2D918B0B-E2C5-492C-A8F8-D9FF9430BCCE}" presName="parentLin" presStyleCnt="0"/>
      <dgm:spPr/>
    </dgm:pt>
    <dgm:pt modelId="{D196A737-419E-4DC9-B112-F9D739E03F8F}" type="pres">
      <dgm:prSet presAssocID="{2D918B0B-E2C5-492C-A8F8-D9FF9430BCCE}" presName="parentLeftMargin" presStyleLbl="node1" presStyleIdx="2" presStyleCnt="5"/>
      <dgm:spPr/>
    </dgm:pt>
    <dgm:pt modelId="{B97AA548-D069-41BF-89B7-121FA0497267}" type="pres">
      <dgm:prSet presAssocID="{2D918B0B-E2C5-492C-A8F8-D9FF9430BCCE}" presName="parentText" presStyleLbl="node1" presStyleIdx="3" presStyleCnt="5">
        <dgm:presLayoutVars>
          <dgm:chMax val="0"/>
          <dgm:bulletEnabled val="1"/>
        </dgm:presLayoutVars>
      </dgm:prSet>
      <dgm:spPr/>
    </dgm:pt>
    <dgm:pt modelId="{9F151834-E70C-405D-B669-589FA7D63A34}" type="pres">
      <dgm:prSet presAssocID="{2D918B0B-E2C5-492C-A8F8-D9FF9430BCCE}" presName="negativeSpace" presStyleCnt="0"/>
      <dgm:spPr/>
    </dgm:pt>
    <dgm:pt modelId="{4BCB5F10-BDE0-4C54-8927-A63DA5E25D1A}" type="pres">
      <dgm:prSet presAssocID="{2D918B0B-E2C5-492C-A8F8-D9FF9430BCCE}" presName="childText" presStyleLbl="conFgAcc1" presStyleIdx="3" presStyleCnt="5">
        <dgm:presLayoutVars>
          <dgm:bulletEnabled val="1"/>
        </dgm:presLayoutVars>
      </dgm:prSet>
      <dgm:spPr/>
    </dgm:pt>
    <dgm:pt modelId="{41EBBF37-03CF-469B-A17B-E99F6AC4534A}" type="pres">
      <dgm:prSet presAssocID="{3B4D1829-0778-4312-9CF6-551974EA192D}" presName="spaceBetweenRectangles" presStyleCnt="0"/>
      <dgm:spPr/>
    </dgm:pt>
    <dgm:pt modelId="{DA1B69A1-42DD-495B-A658-62B9C3A5397C}" type="pres">
      <dgm:prSet presAssocID="{72092ED5-D169-4A6A-9776-4C47136D0985}" presName="parentLin" presStyleCnt="0"/>
      <dgm:spPr/>
    </dgm:pt>
    <dgm:pt modelId="{95D7D7EC-1776-44E5-815F-C0961DF03994}" type="pres">
      <dgm:prSet presAssocID="{72092ED5-D169-4A6A-9776-4C47136D0985}" presName="parentLeftMargin" presStyleLbl="node1" presStyleIdx="3" presStyleCnt="5"/>
      <dgm:spPr/>
    </dgm:pt>
    <dgm:pt modelId="{3B413E1A-4B2C-449A-A916-90E852A616E2}" type="pres">
      <dgm:prSet presAssocID="{72092ED5-D169-4A6A-9776-4C47136D0985}" presName="parentText" presStyleLbl="node1" presStyleIdx="4" presStyleCnt="5">
        <dgm:presLayoutVars>
          <dgm:chMax val="0"/>
          <dgm:bulletEnabled val="1"/>
        </dgm:presLayoutVars>
      </dgm:prSet>
      <dgm:spPr/>
    </dgm:pt>
    <dgm:pt modelId="{75495261-6A54-41BB-AC1E-71D85BB4CA52}" type="pres">
      <dgm:prSet presAssocID="{72092ED5-D169-4A6A-9776-4C47136D0985}" presName="negativeSpace" presStyleCnt="0"/>
      <dgm:spPr/>
    </dgm:pt>
    <dgm:pt modelId="{55E89618-7EAA-40DE-B995-C85AD7E9FB76}" type="pres">
      <dgm:prSet presAssocID="{72092ED5-D169-4A6A-9776-4C47136D0985}" presName="childText" presStyleLbl="conFgAcc1" presStyleIdx="4" presStyleCnt="5">
        <dgm:presLayoutVars>
          <dgm:bulletEnabled val="1"/>
        </dgm:presLayoutVars>
      </dgm:prSet>
      <dgm:spPr/>
    </dgm:pt>
  </dgm:ptLst>
  <dgm:cxnLst>
    <dgm:cxn modelId="{61808C01-BEFC-44E8-B25D-F4E0B0BBF9BE}" srcId="{45213245-7B95-4146-B1EB-E9F3507E8344}" destId="{8EF175B7-E058-4D73-9A5B-E986ABF7902E}" srcOrd="0" destOrd="0" parTransId="{49ADDEDB-F174-4718-A480-9FB9C5A59823}" sibTransId="{9BFBBA59-FB94-45A3-93B3-370E47F0EEAC}"/>
    <dgm:cxn modelId="{5EDC8302-8EA0-4639-8B4B-0128D0AFF496}" srcId="{72092ED5-D169-4A6A-9776-4C47136D0985}" destId="{BB97ABE5-DA45-4A96-9DA9-92347C21620C}" srcOrd="1" destOrd="0" parTransId="{4B7AD1CD-5ED5-4AFE-9E09-6D3BB7FA2C3F}" sibTransId="{B8370226-86B9-4052-8138-E940D339A95C}"/>
    <dgm:cxn modelId="{5D4D180C-843D-4C88-8F0C-EE471D7BAE44}" type="presOf" srcId="{C5683626-51D4-4B85-8E91-CE784C8493FF}" destId="{ACFC355A-75EC-4CC0-90BF-9688E2FF4EDE}" srcOrd="0" destOrd="0" presId="urn:microsoft.com/office/officeart/2005/8/layout/list1"/>
    <dgm:cxn modelId="{DCB4980D-3738-452F-9D5E-2E63CBEF5FD6}" type="presOf" srcId="{24F973E6-A09D-47B9-B050-69D991495781}" destId="{ACFC355A-75EC-4CC0-90BF-9688E2FF4EDE}" srcOrd="0" destOrd="2" presId="urn:microsoft.com/office/officeart/2005/8/layout/list1"/>
    <dgm:cxn modelId="{8CF3D419-D280-49B5-BAB5-345230A101D6}" type="presOf" srcId="{2D918B0B-E2C5-492C-A8F8-D9FF9430BCCE}" destId="{B97AA548-D069-41BF-89B7-121FA0497267}" srcOrd="1" destOrd="0" presId="urn:microsoft.com/office/officeart/2005/8/layout/list1"/>
    <dgm:cxn modelId="{62A4A21D-D3F4-4324-8662-34E5B31B65D9}" type="presOf" srcId="{BD8E9821-BBB7-4F5F-BB18-7F8F32B011D4}" destId="{38493D0F-1701-42A5-9F8D-79D499149C24}" srcOrd="1" destOrd="0" presId="urn:microsoft.com/office/officeart/2005/8/layout/list1"/>
    <dgm:cxn modelId="{E7F3BF27-1129-4330-9095-3954D7E5FBB7}" srcId="{72092ED5-D169-4A6A-9776-4C47136D0985}" destId="{8BAC7BE4-30CF-4FD0-84F9-EFE6066F9D3D}" srcOrd="0" destOrd="0" parTransId="{F06C8BC5-6DD6-46EC-B41C-47E2AA15601E}" sibTransId="{DB51B1B0-D5B6-4DD7-8497-E2AF31D10862}"/>
    <dgm:cxn modelId="{89566928-9BE0-4244-977E-07262A0B99DA}" type="presOf" srcId="{83CF177D-DD6C-4B0A-8174-D21F26BF54EC}" destId="{AE120753-2D6D-4088-B140-CB24E21967E5}" srcOrd="1" destOrd="0" presId="urn:microsoft.com/office/officeart/2005/8/layout/list1"/>
    <dgm:cxn modelId="{035F9B31-F49E-44BE-9066-619A66996339}" type="presOf" srcId="{BB97ABE5-DA45-4A96-9DA9-92347C21620C}" destId="{55E89618-7EAA-40DE-B995-C85AD7E9FB76}" srcOrd="0" destOrd="1" presId="urn:microsoft.com/office/officeart/2005/8/layout/list1"/>
    <dgm:cxn modelId="{7637BC3D-395C-443A-A36C-E3F5A576266A}" srcId="{BD8E9821-BBB7-4F5F-BB18-7F8F32B011D4}" destId="{C5683626-51D4-4B85-8E91-CE784C8493FF}" srcOrd="0" destOrd="0" parTransId="{F241ECD3-538D-4DA0-B968-287A4F666C61}" sibTransId="{13C1980D-D545-4C2E-BC8B-FB473FF32D20}"/>
    <dgm:cxn modelId="{B662895B-4ED8-41F6-BD9C-E408FEA04742}" type="presOf" srcId="{2639BBB0-9E90-499F-B6FC-8F0A002BFD12}" destId="{4BCB5F10-BDE0-4C54-8927-A63DA5E25D1A}" srcOrd="0" destOrd="0" presId="urn:microsoft.com/office/officeart/2005/8/layout/list1"/>
    <dgm:cxn modelId="{EBB0D043-920E-48D3-B41C-7AE583FB5DB1}" type="presOf" srcId="{2D918B0B-E2C5-492C-A8F8-D9FF9430BCCE}" destId="{D196A737-419E-4DC9-B112-F9D739E03F8F}" srcOrd="0" destOrd="0" presId="urn:microsoft.com/office/officeart/2005/8/layout/list1"/>
    <dgm:cxn modelId="{3E128844-2250-4190-81C1-D48221520ADB}" type="presOf" srcId="{BD8E9821-BBB7-4F5F-BB18-7F8F32B011D4}" destId="{BE7B2331-9227-4BF8-B5F0-1DA627B13845}" srcOrd="0" destOrd="0" presId="urn:microsoft.com/office/officeart/2005/8/layout/list1"/>
    <dgm:cxn modelId="{8D590646-5734-476B-85BE-1420EE6EAB34}" srcId="{72092ED5-D169-4A6A-9776-4C47136D0985}" destId="{1E1B32A7-0972-45C2-AFC0-43BDFA7255DE}" srcOrd="2" destOrd="0" parTransId="{F14D9915-6676-4EF2-A176-3E73CAB09C73}" sibTransId="{61814237-3894-4C3E-8CA9-C830AAD09D20}"/>
    <dgm:cxn modelId="{15A88267-54CF-4438-A0B7-7CD8C281D51E}" type="presOf" srcId="{45213245-7B95-4146-B1EB-E9F3507E8344}" destId="{D9582CD6-4799-4713-BDEE-A214274ADB42}" srcOrd="1" destOrd="0" presId="urn:microsoft.com/office/officeart/2005/8/layout/list1"/>
    <dgm:cxn modelId="{CF02804C-18E5-40D1-96B4-1C84B88323BD}" srcId="{2D918B0B-E2C5-492C-A8F8-D9FF9430BCCE}" destId="{2639BBB0-9E90-499F-B6FC-8F0A002BFD12}" srcOrd="0" destOrd="0" parTransId="{9833ACB6-5A6F-46B9-8085-AAA2CBC97BE0}" sibTransId="{F3223AD2-40BF-44E2-9923-4D3D45D9DDB2}"/>
    <dgm:cxn modelId="{8E7C4C6F-566E-4129-9603-05E463F118D6}" type="presOf" srcId="{C5B3317F-30BB-4A41-A802-A3C92271DD70}" destId="{090F96D4-C3BA-4992-8966-62571A222F3D}" srcOrd="0" destOrd="0" presId="urn:microsoft.com/office/officeart/2005/8/layout/list1"/>
    <dgm:cxn modelId="{60695673-3590-4714-B29F-85B44CB54381}" type="presOf" srcId="{72092ED5-D169-4A6A-9776-4C47136D0985}" destId="{95D7D7EC-1776-44E5-815F-C0961DF03994}" srcOrd="0" destOrd="0" presId="urn:microsoft.com/office/officeart/2005/8/layout/list1"/>
    <dgm:cxn modelId="{D7495B5A-402E-485A-86F3-3B6A89FC1B4B}" type="presOf" srcId="{83CF177D-DD6C-4B0A-8174-D21F26BF54EC}" destId="{A69BF04A-ADF4-47BB-B4EE-197340F02A0C}" srcOrd="0" destOrd="0" presId="urn:microsoft.com/office/officeart/2005/8/layout/list1"/>
    <dgm:cxn modelId="{5414545A-A98F-44BD-B3A5-2FD0F3FB807A}" srcId="{B426A7D4-3E11-493B-8393-A712A686D09C}" destId="{2D918B0B-E2C5-492C-A8F8-D9FF9430BCCE}" srcOrd="3" destOrd="0" parTransId="{386CE895-05E4-4EA0-89B5-389AFC1901E8}" sibTransId="{3B4D1829-0778-4312-9CF6-551974EA192D}"/>
    <dgm:cxn modelId="{D189367B-9E55-4504-BF5C-9FEC04967C00}" type="presOf" srcId="{B426A7D4-3E11-493B-8393-A712A686D09C}" destId="{559BDB69-6F6F-4CFF-858A-995B46D67A42}" srcOrd="0" destOrd="0" presId="urn:microsoft.com/office/officeart/2005/8/layout/list1"/>
    <dgm:cxn modelId="{CB3B3888-1004-4D10-B9CB-879C43142BF4}" srcId="{B426A7D4-3E11-493B-8393-A712A686D09C}" destId="{72092ED5-D169-4A6A-9776-4C47136D0985}" srcOrd="4" destOrd="0" parTransId="{45284BC5-35CE-4A70-AC22-8CDB0D092AD7}" sibTransId="{61BFC008-D1CA-48C1-9F31-4593B627B03E}"/>
    <dgm:cxn modelId="{CA194E91-3762-4548-88D0-2E5AAF0D9B63}" type="presOf" srcId="{8EF175B7-E058-4D73-9A5B-E986ABF7902E}" destId="{657CAAF3-BD3D-467A-84FF-B56F561EFBC5}" srcOrd="0" destOrd="0" presId="urn:microsoft.com/office/officeart/2005/8/layout/list1"/>
    <dgm:cxn modelId="{A5ECB293-1CCC-4A20-B31A-4D45E10D542E}" type="presOf" srcId="{8BAC7BE4-30CF-4FD0-84F9-EFE6066F9D3D}" destId="{55E89618-7EAA-40DE-B995-C85AD7E9FB76}" srcOrd="0" destOrd="0" presId="urn:microsoft.com/office/officeart/2005/8/layout/list1"/>
    <dgm:cxn modelId="{3FFF6EA4-B17E-4B45-84E9-486E143D4E0B}" srcId="{83CF177D-DD6C-4B0A-8174-D21F26BF54EC}" destId="{C5B3317F-30BB-4A41-A802-A3C92271DD70}" srcOrd="0" destOrd="0" parTransId="{CCDEE65E-1DAD-4E9F-96FE-2932F1F026D5}" sibTransId="{B67F694F-68C1-4AEC-8E0C-8E53B9479BED}"/>
    <dgm:cxn modelId="{F03A4CA5-378D-4F7B-964E-D73701D120D0}" srcId="{45213245-7B95-4146-B1EB-E9F3507E8344}" destId="{90E96D1B-A083-407E-82A7-7E55250A207C}" srcOrd="1" destOrd="0" parTransId="{0DC8A066-7FF7-4884-A9DB-5F1A7CFBAF20}" sibTransId="{B11E2234-ADBE-4A23-9B1B-C8386CF89D53}"/>
    <dgm:cxn modelId="{EC72B2A5-B01A-46BE-BE0D-F09FE940B2D8}" srcId="{B426A7D4-3E11-493B-8393-A712A686D09C}" destId="{BD8E9821-BBB7-4F5F-BB18-7F8F32B011D4}" srcOrd="0" destOrd="0" parTransId="{1B4A2D68-43A5-44E9-8006-42F994B2EF0C}" sibTransId="{C2D6BEF6-55B4-416B-9494-C8A65B69B95B}"/>
    <dgm:cxn modelId="{F3C677A8-6513-4333-B707-6BFA59CBA898}" srcId="{B426A7D4-3E11-493B-8393-A712A686D09C}" destId="{45213245-7B95-4146-B1EB-E9F3507E8344}" srcOrd="2" destOrd="0" parTransId="{A2D4DF08-9412-4848-A7D5-FEB7112B9D7B}" sibTransId="{A1637795-1400-43E9-A179-1069F6D62710}"/>
    <dgm:cxn modelId="{47A4A7AE-E76C-47F7-9353-CBBA16FA2A99}" type="presOf" srcId="{45213245-7B95-4146-B1EB-E9F3507E8344}" destId="{9C1EE450-8AB1-42D2-9D28-450C1B68F7F4}" srcOrd="0" destOrd="0" presId="urn:microsoft.com/office/officeart/2005/8/layout/list1"/>
    <dgm:cxn modelId="{C93392B2-C9DD-4F9B-9183-406313666F68}" type="presOf" srcId="{90E96D1B-A083-407E-82A7-7E55250A207C}" destId="{657CAAF3-BD3D-467A-84FF-B56F561EFBC5}" srcOrd="0" destOrd="1" presId="urn:microsoft.com/office/officeart/2005/8/layout/list1"/>
    <dgm:cxn modelId="{586258BB-66EF-469A-998A-4E5622F9DFE4}" type="presOf" srcId="{0938F082-135E-4390-A2DC-269E68E7ABA1}" destId="{ACFC355A-75EC-4CC0-90BF-9688E2FF4EDE}" srcOrd="0" destOrd="1" presId="urn:microsoft.com/office/officeart/2005/8/layout/list1"/>
    <dgm:cxn modelId="{866E3BBC-4678-46B8-8710-684F6C75383F}" srcId="{B426A7D4-3E11-493B-8393-A712A686D09C}" destId="{83CF177D-DD6C-4B0A-8174-D21F26BF54EC}" srcOrd="1" destOrd="0" parTransId="{7CC8F03E-44C3-475E-AA9D-80E0EAB15DBA}" sibTransId="{D139750B-5683-4262-8B22-4DAD59F4B7E5}"/>
    <dgm:cxn modelId="{BAC890C5-0FAA-43B7-B3DC-5D80E415A984}" srcId="{BD8E9821-BBB7-4F5F-BB18-7F8F32B011D4}" destId="{0938F082-135E-4390-A2DC-269E68E7ABA1}" srcOrd="1" destOrd="0" parTransId="{5CFDA576-12EF-4C94-B430-D91591F4FF25}" sibTransId="{68DDB5DB-4A8B-415F-AFFE-756F1095F0F9}"/>
    <dgm:cxn modelId="{E310B2CE-2D2C-4CDE-81F7-D3145F202556}" type="presOf" srcId="{72092ED5-D169-4A6A-9776-4C47136D0985}" destId="{3B413E1A-4B2C-449A-A916-90E852A616E2}" srcOrd="1" destOrd="0" presId="urn:microsoft.com/office/officeart/2005/8/layout/list1"/>
    <dgm:cxn modelId="{E53138EB-D136-426F-BC35-7B85C76DA625}" type="presOf" srcId="{1E1B32A7-0972-45C2-AFC0-43BDFA7255DE}" destId="{55E89618-7EAA-40DE-B995-C85AD7E9FB76}" srcOrd="0" destOrd="2" presId="urn:microsoft.com/office/officeart/2005/8/layout/list1"/>
    <dgm:cxn modelId="{4BF3BFF5-F6E3-4848-A892-534191360501}" srcId="{BD8E9821-BBB7-4F5F-BB18-7F8F32B011D4}" destId="{24F973E6-A09D-47B9-B050-69D991495781}" srcOrd="2" destOrd="0" parTransId="{7A1C2B06-0B68-43A3-A41F-4DBA950EC139}" sibTransId="{1CA9D725-A35A-4DB3-90F0-A1B9936FB741}"/>
    <dgm:cxn modelId="{AFAC7425-B472-4503-A4E0-525C1E0D1042}" type="presParOf" srcId="{559BDB69-6F6F-4CFF-858A-995B46D67A42}" destId="{BED2570A-00A6-4DDF-B7CF-08B355A304E9}" srcOrd="0" destOrd="0" presId="urn:microsoft.com/office/officeart/2005/8/layout/list1"/>
    <dgm:cxn modelId="{0A1591C3-0806-428C-929A-03B5F4F165A6}" type="presParOf" srcId="{BED2570A-00A6-4DDF-B7CF-08B355A304E9}" destId="{BE7B2331-9227-4BF8-B5F0-1DA627B13845}" srcOrd="0" destOrd="0" presId="urn:microsoft.com/office/officeart/2005/8/layout/list1"/>
    <dgm:cxn modelId="{21AD641D-129E-4B10-A279-0693EAE2041F}" type="presParOf" srcId="{BED2570A-00A6-4DDF-B7CF-08B355A304E9}" destId="{38493D0F-1701-42A5-9F8D-79D499149C24}" srcOrd="1" destOrd="0" presId="urn:microsoft.com/office/officeart/2005/8/layout/list1"/>
    <dgm:cxn modelId="{D20BB58F-0AC5-4DAC-8223-EC7D90BDAA3F}" type="presParOf" srcId="{559BDB69-6F6F-4CFF-858A-995B46D67A42}" destId="{CB6A7559-B4C4-481C-96AF-51B8DD7ABD08}" srcOrd="1" destOrd="0" presId="urn:microsoft.com/office/officeart/2005/8/layout/list1"/>
    <dgm:cxn modelId="{D0D03853-3C44-43BB-ABBE-9D77D41AC577}" type="presParOf" srcId="{559BDB69-6F6F-4CFF-858A-995B46D67A42}" destId="{ACFC355A-75EC-4CC0-90BF-9688E2FF4EDE}" srcOrd="2" destOrd="0" presId="urn:microsoft.com/office/officeart/2005/8/layout/list1"/>
    <dgm:cxn modelId="{1EB6AB14-2414-4F23-97AC-6C2114B91CA1}" type="presParOf" srcId="{559BDB69-6F6F-4CFF-858A-995B46D67A42}" destId="{D15D8211-BC70-4B1E-B980-0AFB80D9B9E8}" srcOrd="3" destOrd="0" presId="urn:microsoft.com/office/officeart/2005/8/layout/list1"/>
    <dgm:cxn modelId="{37A9073F-476A-4D1C-BE86-5325128BD098}" type="presParOf" srcId="{559BDB69-6F6F-4CFF-858A-995B46D67A42}" destId="{66B89E9A-1FAE-46F4-BD5B-C7D362D9460D}" srcOrd="4" destOrd="0" presId="urn:microsoft.com/office/officeart/2005/8/layout/list1"/>
    <dgm:cxn modelId="{25CCF598-635D-48A8-BAAC-26A0DC82634E}" type="presParOf" srcId="{66B89E9A-1FAE-46F4-BD5B-C7D362D9460D}" destId="{A69BF04A-ADF4-47BB-B4EE-197340F02A0C}" srcOrd="0" destOrd="0" presId="urn:microsoft.com/office/officeart/2005/8/layout/list1"/>
    <dgm:cxn modelId="{3B1FC3D4-A6D9-4410-AC9D-254DDB872D8F}" type="presParOf" srcId="{66B89E9A-1FAE-46F4-BD5B-C7D362D9460D}" destId="{AE120753-2D6D-4088-B140-CB24E21967E5}" srcOrd="1" destOrd="0" presId="urn:microsoft.com/office/officeart/2005/8/layout/list1"/>
    <dgm:cxn modelId="{020A6D42-8044-42D9-83CE-74C7D65C2A48}" type="presParOf" srcId="{559BDB69-6F6F-4CFF-858A-995B46D67A42}" destId="{E7BA7108-629A-4195-B97A-6ACAA091D243}" srcOrd="5" destOrd="0" presId="urn:microsoft.com/office/officeart/2005/8/layout/list1"/>
    <dgm:cxn modelId="{EF9367E3-75AC-4FC7-8ACB-95CA69E1F185}" type="presParOf" srcId="{559BDB69-6F6F-4CFF-858A-995B46D67A42}" destId="{090F96D4-C3BA-4992-8966-62571A222F3D}" srcOrd="6" destOrd="0" presId="urn:microsoft.com/office/officeart/2005/8/layout/list1"/>
    <dgm:cxn modelId="{6E31A208-90F8-4F0A-90D8-6010DDA5982E}" type="presParOf" srcId="{559BDB69-6F6F-4CFF-858A-995B46D67A42}" destId="{10CFF55B-DF00-4B2B-A454-D9F712DFABBD}" srcOrd="7" destOrd="0" presId="urn:microsoft.com/office/officeart/2005/8/layout/list1"/>
    <dgm:cxn modelId="{EB6729F7-46BC-4530-98B9-F18DFB05F5CE}" type="presParOf" srcId="{559BDB69-6F6F-4CFF-858A-995B46D67A42}" destId="{68B61F6B-0FF5-4104-8551-8AEE6430BCCC}" srcOrd="8" destOrd="0" presId="urn:microsoft.com/office/officeart/2005/8/layout/list1"/>
    <dgm:cxn modelId="{5E766FB8-21C5-43EF-AF9F-19F7DB7424ED}" type="presParOf" srcId="{68B61F6B-0FF5-4104-8551-8AEE6430BCCC}" destId="{9C1EE450-8AB1-42D2-9D28-450C1B68F7F4}" srcOrd="0" destOrd="0" presId="urn:microsoft.com/office/officeart/2005/8/layout/list1"/>
    <dgm:cxn modelId="{9E108E57-EBFB-4309-AF4A-BA4F2EEB4126}" type="presParOf" srcId="{68B61F6B-0FF5-4104-8551-8AEE6430BCCC}" destId="{D9582CD6-4799-4713-BDEE-A214274ADB42}" srcOrd="1" destOrd="0" presId="urn:microsoft.com/office/officeart/2005/8/layout/list1"/>
    <dgm:cxn modelId="{8AD63242-2F3F-4DF4-9E31-35DFD48DCED5}" type="presParOf" srcId="{559BDB69-6F6F-4CFF-858A-995B46D67A42}" destId="{9AE3F453-2596-4FB7-B8A4-5213268BD23C}" srcOrd="9" destOrd="0" presId="urn:microsoft.com/office/officeart/2005/8/layout/list1"/>
    <dgm:cxn modelId="{00DACD6C-DA73-4809-956C-8029F9C4E79D}" type="presParOf" srcId="{559BDB69-6F6F-4CFF-858A-995B46D67A42}" destId="{657CAAF3-BD3D-467A-84FF-B56F561EFBC5}" srcOrd="10" destOrd="0" presId="urn:microsoft.com/office/officeart/2005/8/layout/list1"/>
    <dgm:cxn modelId="{6B0CE7FE-0B93-47DF-92A2-1D444038F01C}" type="presParOf" srcId="{559BDB69-6F6F-4CFF-858A-995B46D67A42}" destId="{A32CAB26-C6C1-445E-B014-163A25264DA5}" srcOrd="11" destOrd="0" presId="urn:microsoft.com/office/officeart/2005/8/layout/list1"/>
    <dgm:cxn modelId="{64984CDD-A996-49D0-8228-AFF938775BE1}" type="presParOf" srcId="{559BDB69-6F6F-4CFF-858A-995B46D67A42}" destId="{38B12060-5200-46E3-B032-5560CA217FED}" srcOrd="12" destOrd="0" presId="urn:microsoft.com/office/officeart/2005/8/layout/list1"/>
    <dgm:cxn modelId="{4268D364-6B45-4596-BC4E-0B1A6129F48D}" type="presParOf" srcId="{38B12060-5200-46E3-B032-5560CA217FED}" destId="{D196A737-419E-4DC9-B112-F9D739E03F8F}" srcOrd="0" destOrd="0" presId="urn:microsoft.com/office/officeart/2005/8/layout/list1"/>
    <dgm:cxn modelId="{6E12ECC1-8BF8-4323-BBD7-322C33285F5B}" type="presParOf" srcId="{38B12060-5200-46E3-B032-5560CA217FED}" destId="{B97AA548-D069-41BF-89B7-121FA0497267}" srcOrd="1" destOrd="0" presId="urn:microsoft.com/office/officeart/2005/8/layout/list1"/>
    <dgm:cxn modelId="{FD46D31B-F824-4F25-B7D2-F441D735C6D9}" type="presParOf" srcId="{559BDB69-6F6F-4CFF-858A-995B46D67A42}" destId="{9F151834-E70C-405D-B669-589FA7D63A34}" srcOrd="13" destOrd="0" presId="urn:microsoft.com/office/officeart/2005/8/layout/list1"/>
    <dgm:cxn modelId="{43BC9F44-8FAA-46CA-B6CE-73DFDBCA39C2}" type="presParOf" srcId="{559BDB69-6F6F-4CFF-858A-995B46D67A42}" destId="{4BCB5F10-BDE0-4C54-8927-A63DA5E25D1A}" srcOrd="14" destOrd="0" presId="urn:microsoft.com/office/officeart/2005/8/layout/list1"/>
    <dgm:cxn modelId="{81EE4BC1-6F5C-4957-ABD9-9613D42CF928}" type="presParOf" srcId="{559BDB69-6F6F-4CFF-858A-995B46D67A42}" destId="{41EBBF37-03CF-469B-A17B-E99F6AC4534A}" srcOrd="15" destOrd="0" presId="urn:microsoft.com/office/officeart/2005/8/layout/list1"/>
    <dgm:cxn modelId="{01432D82-8D0A-495F-A77B-D82C9EB05F2A}" type="presParOf" srcId="{559BDB69-6F6F-4CFF-858A-995B46D67A42}" destId="{DA1B69A1-42DD-495B-A658-62B9C3A5397C}" srcOrd="16" destOrd="0" presId="urn:microsoft.com/office/officeart/2005/8/layout/list1"/>
    <dgm:cxn modelId="{B6F7F436-AAFE-404C-8ED3-3C3858AD3034}" type="presParOf" srcId="{DA1B69A1-42DD-495B-A658-62B9C3A5397C}" destId="{95D7D7EC-1776-44E5-815F-C0961DF03994}" srcOrd="0" destOrd="0" presId="urn:microsoft.com/office/officeart/2005/8/layout/list1"/>
    <dgm:cxn modelId="{8A0D052B-EE2C-41D9-AE60-940E7459DD6D}" type="presParOf" srcId="{DA1B69A1-42DD-495B-A658-62B9C3A5397C}" destId="{3B413E1A-4B2C-449A-A916-90E852A616E2}" srcOrd="1" destOrd="0" presId="urn:microsoft.com/office/officeart/2005/8/layout/list1"/>
    <dgm:cxn modelId="{E6B24DE6-264A-419F-B94B-7E19D49C0847}" type="presParOf" srcId="{559BDB69-6F6F-4CFF-858A-995B46D67A42}" destId="{75495261-6A54-41BB-AC1E-71D85BB4CA52}" srcOrd="17" destOrd="0" presId="urn:microsoft.com/office/officeart/2005/8/layout/list1"/>
    <dgm:cxn modelId="{A1400EE4-700E-437A-9F65-654A14F7B261}" type="presParOf" srcId="{559BDB69-6F6F-4CFF-858A-995B46D67A42}" destId="{55E89618-7EAA-40DE-B995-C85AD7E9FB7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33CB39-56E0-43D5-937C-36FA6EEC93E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270629E-E51D-4E2D-B0DB-9DDD760AE38D}">
      <dgm:prSet/>
      <dgm:spPr/>
      <dgm:t>
        <a:bodyPr/>
        <a:lstStyle/>
        <a:p>
          <a:r>
            <a:rPr lang="en-US" b="0" i="0"/>
            <a:t>More people are working from home &amp; not commuting as much </a:t>
          </a:r>
          <a:endParaRPr lang="en-US"/>
        </a:p>
      </dgm:t>
    </dgm:pt>
    <dgm:pt modelId="{6283ECB1-AA06-437F-AE19-6DB001463CAB}" type="parTrans" cxnId="{CA71F8AE-8BED-4FC1-9880-F92E1D6B51FD}">
      <dgm:prSet/>
      <dgm:spPr/>
      <dgm:t>
        <a:bodyPr/>
        <a:lstStyle/>
        <a:p>
          <a:endParaRPr lang="en-US"/>
        </a:p>
      </dgm:t>
    </dgm:pt>
    <dgm:pt modelId="{4AC4D116-C90B-49F7-AE00-85C0A8774A73}" type="sibTrans" cxnId="{CA71F8AE-8BED-4FC1-9880-F92E1D6B51FD}">
      <dgm:prSet/>
      <dgm:spPr/>
      <dgm:t>
        <a:bodyPr/>
        <a:lstStyle/>
        <a:p>
          <a:endParaRPr lang="en-US"/>
        </a:p>
      </dgm:t>
    </dgm:pt>
    <dgm:pt modelId="{2EE5137C-4FC2-429A-905A-CAECB61BB141}">
      <dgm:prSet/>
      <dgm:spPr/>
      <dgm:t>
        <a:bodyPr/>
        <a:lstStyle/>
        <a:p>
          <a:r>
            <a:rPr lang="en-US" b="0" i="0"/>
            <a:t>Pine County businesses and organizations are seeking ways to be sustainable (solar installations, etc.)</a:t>
          </a:r>
          <a:endParaRPr lang="en-US"/>
        </a:p>
      </dgm:t>
    </dgm:pt>
    <dgm:pt modelId="{A62EC7C4-1588-4D1F-8F79-3255EF369AB9}" type="parTrans" cxnId="{DA2A72B2-0905-48D8-9185-CC1FA9EF2E3A}">
      <dgm:prSet/>
      <dgm:spPr/>
      <dgm:t>
        <a:bodyPr/>
        <a:lstStyle/>
        <a:p>
          <a:endParaRPr lang="en-US"/>
        </a:p>
      </dgm:t>
    </dgm:pt>
    <dgm:pt modelId="{44CD15EB-D084-400B-A840-2E6F40CC1DC5}" type="sibTrans" cxnId="{DA2A72B2-0905-48D8-9185-CC1FA9EF2E3A}">
      <dgm:prSet/>
      <dgm:spPr/>
      <dgm:t>
        <a:bodyPr/>
        <a:lstStyle/>
        <a:p>
          <a:endParaRPr lang="en-US"/>
        </a:p>
      </dgm:t>
    </dgm:pt>
    <dgm:pt modelId="{14221D41-AA21-47D9-83CB-F38626EA36DF}">
      <dgm:prSet/>
      <dgm:spPr/>
      <dgm:t>
        <a:bodyPr/>
        <a:lstStyle/>
        <a:p>
          <a:r>
            <a:rPr lang="en-US" b="0" i="0"/>
            <a:t>A plastic bags-for-benches program in Pine City was quite successful.</a:t>
          </a:r>
          <a:endParaRPr lang="en-US"/>
        </a:p>
      </dgm:t>
    </dgm:pt>
    <dgm:pt modelId="{A40BA852-ADC2-4EFC-9580-BB11DB81D4C8}" type="parTrans" cxnId="{83DE4FD3-8040-4C51-BAE4-4A3204157643}">
      <dgm:prSet/>
      <dgm:spPr/>
      <dgm:t>
        <a:bodyPr/>
        <a:lstStyle/>
        <a:p>
          <a:endParaRPr lang="en-US"/>
        </a:p>
      </dgm:t>
    </dgm:pt>
    <dgm:pt modelId="{0C747E7D-7DBA-4AC7-9C61-E7E1F5967288}" type="sibTrans" cxnId="{83DE4FD3-8040-4C51-BAE4-4A3204157643}">
      <dgm:prSet/>
      <dgm:spPr/>
      <dgm:t>
        <a:bodyPr/>
        <a:lstStyle/>
        <a:p>
          <a:endParaRPr lang="en-US"/>
        </a:p>
      </dgm:t>
    </dgm:pt>
    <dgm:pt modelId="{CE331DCE-D598-48CE-9AB9-1732CBAB7064}" type="pres">
      <dgm:prSet presAssocID="{7433CB39-56E0-43D5-937C-36FA6EEC93E2}" presName="linear" presStyleCnt="0">
        <dgm:presLayoutVars>
          <dgm:animLvl val="lvl"/>
          <dgm:resizeHandles val="exact"/>
        </dgm:presLayoutVars>
      </dgm:prSet>
      <dgm:spPr/>
    </dgm:pt>
    <dgm:pt modelId="{1331407E-0C26-4F99-977B-1894826B2D5D}" type="pres">
      <dgm:prSet presAssocID="{1270629E-E51D-4E2D-B0DB-9DDD760AE38D}" presName="parentText" presStyleLbl="node1" presStyleIdx="0" presStyleCnt="3">
        <dgm:presLayoutVars>
          <dgm:chMax val="0"/>
          <dgm:bulletEnabled val="1"/>
        </dgm:presLayoutVars>
      </dgm:prSet>
      <dgm:spPr/>
    </dgm:pt>
    <dgm:pt modelId="{8CE1438A-ABA9-458A-A181-3F17F989063C}" type="pres">
      <dgm:prSet presAssocID="{4AC4D116-C90B-49F7-AE00-85C0A8774A73}" presName="spacer" presStyleCnt="0"/>
      <dgm:spPr/>
    </dgm:pt>
    <dgm:pt modelId="{799F32DD-533A-459E-8332-404C1EA9A866}" type="pres">
      <dgm:prSet presAssocID="{2EE5137C-4FC2-429A-905A-CAECB61BB141}" presName="parentText" presStyleLbl="node1" presStyleIdx="1" presStyleCnt="3">
        <dgm:presLayoutVars>
          <dgm:chMax val="0"/>
          <dgm:bulletEnabled val="1"/>
        </dgm:presLayoutVars>
      </dgm:prSet>
      <dgm:spPr/>
    </dgm:pt>
    <dgm:pt modelId="{B4B13E87-C0CA-43F1-B1E1-4EFCE9DAB83C}" type="pres">
      <dgm:prSet presAssocID="{44CD15EB-D084-400B-A840-2E6F40CC1DC5}" presName="spacer" presStyleCnt="0"/>
      <dgm:spPr/>
    </dgm:pt>
    <dgm:pt modelId="{9D724346-0B65-460B-AC02-4DA670CB5856}" type="pres">
      <dgm:prSet presAssocID="{14221D41-AA21-47D9-83CB-F38626EA36DF}" presName="parentText" presStyleLbl="node1" presStyleIdx="2" presStyleCnt="3">
        <dgm:presLayoutVars>
          <dgm:chMax val="0"/>
          <dgm:bulletEnabled val="1"/>
        </dgm:presLayoutVars>
      </dgm:prSet>
      <dgm:spPr/>
    </dgm:pt>
  </dgm:ptLst>
  <dgm:cxnLst>
    <dgm:cxn modelId="{4BD9A12D-D6C0-40CA-83E5-FC8A4EB10A95}" type="presOf" srcId="{7433CB39-56E0-43D5-937C-36FA6EEC93E2}" destId="{CE331DCE-D598-48CE-9AB9-1732CBAB7064}" srcOrd="0" destOrd="0" presId="urn:microsoft.com/office/officeart/2005/8/layout/vList2"/>
    <dgm:cxn modelId="{5A670431-15D2-4FFC-96A6-E6F21C91143E}" type="presOf" srcId="{14221D41-AA21-47D9-83CB-F38626EA36DF}" destId="{9D724346-0B65-460B-AC02-4DA670CB5856}" srcOrd="0" destOrd="0" presId="urn:microsoft.com/office/officeart/2005/8/layout/vList2"/>
    <dgm:cxn modelId="{CA71F8AE-8BED-4FC1-9880-F92E1D6B51FD}" srcId="{7433CB39-56E0-43D5-937C-36FA6EEC93E2}" destId="{1270629E-E51D-4E2D-B0DB-9DDD760AE38D}" srcOrd="0" destOrd="0" parTransId="{6283ECB1-AA06-437F-AE19-6DB001463CAB}" sibTransId="{4AC4D116-C90B-49F7-AE00-85C0A8774A73}"/>
    <dgm:cxn modelId="{DA2A72B2-0905-48D8-9185-CC1FA9EF2E3A}" srcId="{7433CB39-56E0-43D5-937C-36FA6EEC93E2}" destId="{2EE5137C-4FC2-429A-905A-CAECB61BB141}" srcOrd="1" destOrd="0" parTransId="{A62EC7C4-1588-4D1F-8F79-3255EF369AB9}" sibTransId="{44CD15EB-D084-400B-A840-2E6F40CC1DC5}"/>
    <dgm:cxn modelId="{83DE4FD3-8040-4C51-BAE4-4A3204157643}" srcId="{7433CB39-56E0-43D5-937C-36FA6EEC93E2}" destId="{14221D41-AA21-47D9-83CB-F38626EA36DF}" srcOrd="2" destOrd="0" parTransId="{A40BA852-ADC2-4EFC-9580-BB11DB81D4C8}" sibTransId="{0C747E7D-7DBA-4AC7-9C61-E7E1F5967288}"/>
    <dgm:cxn modelId="{543F3AF6-E2E2-4034-B2FE-7DF6F209C1BF}" type="presOf" srcId="{2EE5137C-4FC2-429A-905A-CAECB61BB141}" destId="{799F32DD-533A-459E-8332-404C1EA9A866}" srcOrd="0" destOrd="0" presId="urn:microsoft.com/office/officeart/2005/8/layout/vList2"/>
    <dgm:cxn modelId="{A6BA68FE-952B-4DEC-8CF8-0A7AFDABE145}" type="presOf" srcId="{1270629E-E51D-4E2D-B0DB-9DDD760AE38D}" destId="{1331407E-0C26-4F99-977B-1894826B2D5D}" srcOrd="0" destOrd="0" presId="urn:microsoft.com/office/officeart/2005/8/layout/vList2"/>
    <dgm:cxn modelId="{836F0B50-3AB7-4A74-8222-B92E205CF31F}" type="presParOf" srcId="{CE331DCE-D598-48CE-9AB9-1732CBAB7064}" destId="{1331407E-0C26-4F99-977B-1894826B2D5D}" srcOrd="0" destOrd="0" presId="urn:microsoft.com/office/officeart/2005/8/layout/vList2"/>
    <dgm:cxn modelId="{26A2D7AA-C60F-415D-9D3B-B6E864A5D661}" type="presParOf" srcId="{CE331DCE-D598-48CE-9AB9-1732CBAB7064}" destId="{8CE1438A-ABA9-458A-A181-3F17F989063C}" srcOrd="1" destOrd="0" presId="urn:microsoft.com/office/officeart/2005/8/layout/vList2"/>
    <dgm:cxn modelId="{364CAE81-35B8-430E-AB92-D810DE03B2D5}" type="presParOf" srcId="{CE331DCE-D598-48CE-9AB9-1732CBAB7064}" destId="{799F32DD-533A-459E-8332-404C1EA9A866}" srcOrd="2" destOrd="0" presId="urn:microsoft.com/office/officeart/2005/8/layout/vList2"/>
    <dgm:cxn modelId="{2D7666F4-5A93-4EEE-A805-3FF80DEAD62E}" type="presParOf" srcId="{CE331DCE-D598-48CE-9AB9-1732CBAB7064}" destId="{B4B13E87-C0CA-43F1-B1E1-4EFCE9DAB83C}" srcOrd="3" destOrd="0" presId="urn:microsoft.com/office/officeart/2005/8/layout/vList2"/>
    <dgm:cxn modelId="{7DCE8E50-6816-4391-9F1F-82B8859FEE28}" type="presParOf" srcId="{CE331DCE-D598-48CE-9AB9-1732CBAB7064}" destId="{9D724346-0B65-460B-AC02-4DA670CB585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68BF74-E7B8-43FB-8EF7-1781FD006B2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C2958CC1-B6E8-4E7F-BE6F-F6FE7BB18268}">
      <dgm:prSet/>
      <dgm:spPr/>
      <dgm:t>
        <a:bodyPr/>
        <a:lstStyle/>
        <a:p>
          <a:r>
            <a:rPr lang="en-US"/>
            <a:t>January 2021: Pine County Board of Commissioners identified broadband as one of its top priorities.</a:t>
          </a:r>
        </a:p>
      </dgm:t>
    </dgm:pt>
    <dgm:pt modelId="{0D6C334D-C98F-48E7-A089-8E11E39FFF74}" type="parTrans" cxnId="{4AC655A7-567C-4FDA-9A71-67892F64815C}">
      <dgm:prSet/>
      <dgm:spPr/>
      <dgm:t>
        <a:bodyPr/>
        <a:lstStyle/>
        <a:p>
          <a:endParaRPr lang="en-US"/>
        </a:p>
      </dgm:t>
    </dgm:pt>
    <dgm:pt modelId="{88091FD2-E538-491A-B550-65A80F1514E6}" type="sibTrans" cxnId="{4AC655A7-567C-4FDA-9A71-67892F64815C}">
      <dgm:prSet/>
      <dgm:spPr/>
      <dgm:t>
        <a:bodyPr/>
        <a:lstStyle/>
        <a:p>
          <a:endParaRPr lang="en-US"/>
        </a:p>
      </dgm:t>
    </dgm:pt>
    <dgm:pt modelId="{2211D9F4-5956-47B5-9C6A-2EE666C9919C}">
      <dgm:prSet/>
      <dgm:spPr/>
      <dgm:t>
        <a:bodyPr/>
        <a:lstStyle/>
        <a:p>
          <a:r>
            <a:rPr lang="en-US"/>
            <a:t>February 2021: Over 50 community members shared their broadband stories at a special meeting with County Commissioners</a:t>
          </a:r>
        </a:p>
      </dgm:t>
    </dgm:pt>
    <dgm:pt modelId="{DEC6C205-FEBC-49D3-B12B-5DA5EF793A08}" type="parTrans" cxnId="{09AD6DE1-700C-42DE-93D1-B8A8AC4B250B}">
      <dgm:prSet/>
      <dgm:spPr/>
      <dgm:t>
        <a:bodyPr/>
        <a:lstStyle/>
        <a:p>
          <a:endParaRPr lang="en-US"/>
        </a:p>
      </dgm:t>
    </dgm:pt>
    <dgm:pt modelId="{5C02B12C-5055-4992-9559-CD0F4628A22C}" type="sibTrans" cxnId="{09AD6DE1-700C-42DE-93D1-B8A8AC4B250B}">
      <dgm:prSet/>
      <dgm:spPr/>
      <dgm:t>
        <a:bodyPr/>
        <a:lstStyle/>
        <a:p>
          <a:endParaRPr lang="en-US"/>
        </a:p>
      </dgm:t>
    </dgm:pt>
    <dgm:pt modelId="{6A73BE66-8C35-4C93-8CEF-04058F9F7C27}">
      <dgm:prSet/>
      <dgm:spPr/>
      <dgm:t>
        <a:bodyPr/>
        <a:lstStyle/>
        <a:p>
          <a:r>
            <a:rPr lang="en-US"/>
            <a:t>March - June 2021: 19 community members participated for 15 weeks in gaining broadband leadership education, gathering local broadband information and establishing broadband goals as a community.</a:t>
          </a:r>
        </a:p>
      </dgm:t>
    </dgm:pt>
    <dgm:pt modelId="{46F10206-2002-4C54-BCB3-226C7E184DB5}" type="parTrans" cxnId="{51B3F932-BBB6-4404-BEB9-7308A49A96D3}">
      <dgm:prSet/>
      <dgm:spPr/>
      <dgm:t>
        <a:bodyPr/>
        <a:lstStyle/>
        <a:p>
          <a:endParaRPr lang="en-US"/>
        </a:p>
      </dgm:t>
    </dgm:pt>
    <dgm:pt modelId="{7429C609-470A-4087-925D-17BADD6E93AD}" type="sibTrans" cxnId="{51B3F932-BBB6-4404-BEB9-7308A49A96D3}">
      <dgm:prSet/>
      <dgm:spPr/>
      <dgm:t>
        <a:bodyPr/>
        <a:lstStyle/>
        <a:p>
          <a:endParaRPr lang="en-US"/>
        </a:p>
      </dgm:t>
    </dgm:pt>
    <dgm:pt modelId="{E0070A19-B24C-42DB-88F7-B73E4EC44154}">
      <dgm:prSet/>
      <dgm:spPr/>
      <dgm:t>
        <a:bodyPr/>
        <a:lstStyle/>
        <a:p>
          <a:r>
            <a:rPr lang="en-US"/>
            <a:t>July 2021: Pine County hosted meetings with cities and townships regarding the American Rescue Plan Act funding and eligibility of broadband.</a:t>
          </a:r>
        </a:p>
      </dgm:t>
    </dgm:pt>
    <dgm:pt modelId="{CFC36AA7-97A4-47E7-BF31-766EAD61A22C}" type="parTrans" cxnId="{44364DF7-4CB8-4C9F-BA2F-D3331C39853F}">
      <dgm:prSet/>
      <dgm:spPr/>
      <dgm:t>
        <a:bodyPr/>
        <a:lstStyle/>
        <a:p>
          <a:endParaRPr lang="en-US"/>
        </a:p>
      </dgm:t>
    </dgm:pt>
    <dgm:pt modelId="{E3C321E4-1F14-4CCC-A756-C81CFDF2BE66}" type="sibTrans" cxnId="{44364DF7-4CB8-4C9F-BA2F-D3331C39853F}">
      <dgm:prSet/>
      <dgm:spPr/>
      <dgm:t>
        <a:bodyPr/>
        <a:lstStyle/>
        <a:p>
          <a:endParaRPr lang="en-US"/>
        </a:p>
      </dgm:t>
    </dgm:pt>
    <dgm:pt modelId="{4C4A6623-DE45-4B5B-8B22-8879BAFDF34B}">
      <dgm:prSet/>
      <dgm:spPr/>
      <dgm:t>
        <a:bodyPr/>
        <a:lstStyle/>
        <a:p>
          <a:r>
            <a:rPr lang="en-US"/>
            <a:t>September 2021: Over a dozen community leaders have agreed to help steer the community's vision for improving access to technology &amp; broadband, by identifying projects throughout the County which can use Blandin grant funds to execute their community's plans. </a:t>
          </a:r>
        </a:p>
      </dgm:t>
    </dgm:pt>
    <dgm:pt modelId="{02327A58-B38B-4452-A520-B9F59839902C}" type="parTrans" cxnId="{AB70D76A-1060-4AA3-A6AA-CA1AB74EBEA7}">
      <dgm:prSet/>
      <dgm:spPr/>
      <dgm:t>
        <a:bodyPr/>
        <a:lstStyle/>
        <a:p>
          <a:endParaRPr lang="en-US"/>
        </a:p>
      </dgm:t>
    </dgm:pt>
    <dgm:pt modelId="{2797DCCD-C76A-4A24-B7F4-96F01D645D57}" type="sibTrans" cxnId="{AB70D76A-1060-4AA3-A6AA-CA1AB74EBEA7}">
      <dgm:prSet/>
      <dgm:spPr/>
      <dgm:t>
        <a:bodyPr/>
        <a:lstStyle/>
        <a:p>
          <a:endParaRPr lang="en-US"/>
        </a:p>
      </dgm:t>
    </dgm:pt>
    <dgm:pt modelId="{1D725514-0DB9-4265-BF17-B8E19E5F7A18}">
      <dgm:prSet/>
      <dgm:spPr/>
      <dgm:t>
        <a:bodyPr/>
        <a:lstStyle/>
        <a:p>
          <a:r>
            <a:rPr lang="en-US"/>
            <a:t>News releases of all milestones &amp; facebook posts sharing progress</a:t>
          </a:r>
        </a:p>
      </dgm:t>
    </dgm:pt>
    <dgm:pt modelId="{3BB5D2C7-46EC-449E-B67C-57CBCF168050}" type="parTrans" cxnId="{1969CA94-4861-450C-AA4E-560260ABAC28}">
      <dgm:prSet/>
      <dgm:spPr/>
      <dgm:t>
        <a:bodyPr/>
        <a:lstStyle/>
        <a:p>
          <a:endParaRPr lang="en-US"/>
        </a:p>
      </dgm:t>
    </dgm:pt>
    <dgm:pt modelId="{46C7F0B5-EDAF-419F-B679-0F3DC3AAC0B8}" type="sibTrans" cxnId="{1969CA94-4861-450C-AA4E-560260ABAC28}">
      <dgm:prSet/>
      <dgm:spPr/>
      <dgm:t>
        <a:bodyPr/>
        <a:lstStyle/>
        <a:p>
          <a:endParaRPr lang="en-US"/>
        </a:p>
      </dgm:t>
    </dgm:pt>
    <dgm:pt modelId="{3FD844FE-6087-4CEA-B69A-9033B6410C00}" type="pres">
      <dgm:prSet presAssocID="{FB68BF74-E7B8-43FB-8EF7-1781FD006B22}" presName="linear" presStyleCnt="0">
        <dgm:presLayoutVars>
          <dgm:animLvl val="lvl"/>
          <dgm:resizeHandles val="exact"/>
        </dgm:presLayoutVars>
      </dgm:prSet>
      <dgm:spPr/>
    </dgm:pt>
    <dgm:pt modelId="{E3969935-DFB8-4DF2-8108-A79B6CC150A9}" type="pres">
      <dgm:prSet presAssocID="{C2958CC1-B6E8-4E7F-BE6F-F6FE7BB18268}" presName="parentText" presStyleLbl="node1" presStyleIdx="0" presStyleCnt="6">
        <dgm:presLayoutVars>
          <dgm:chMax val="0"/>
          <dgm:bulletEnabled val="1"/>
        </dgm:presLayoutVars>
      </dgm:prSet>
      <dgm:spPr/>
    </dgm:pt>
    <dgm:pt modelId="{C342D0DE-150F-4B42-9473-64766B719523}" type="pres">
      <dgm:prSet presAssocID="{88091FD2-E538-491A-B550-65A80F1514E6}" presName="spacer" presStyleCnt="0"/>
      <dgm:spPr/>
    </dgm:pt>
    <dgm:pt modelId="{08CF79E6-45A2-4169-B204-75933B37B007}" type="pres">
      <dgm:prSet presAssocID="{2211D9F4-5956-47B5-9C6A-2EE666C9919C}" presName="parentText" presStyleLbl="node1" presStyleIdx="1" presStyleCnt="6">
        <dgm:presLayoutVars>
          <dgm:chMax val="0"/>
          <dgm:bulletEnabled val="1"/>
        </dgm:presLayoutVars>
      </dgm:prSet>
      <dgm:spPr/>
    </dgm:pt>
    <dgm:pt modelId="{C09A7159-021A-475F-AD80-6A763049E262}" type="pres">
      <dgm:prSet presAssocID="{5C02B12C-5055-4992-9559-CD0F4628A22C}" presName="spacer" presStyleCnt="0"/>
      <dgm:spPr/>
    </dgm:pt>
    <dgm:pt modelId="{94923F84-48F0-46B5-BC1D-8DF236C87618}" type="pres">
      <dgm:prSet presAssocID="{6A73BE66-8C35-4C93-8CEF-04058F9F7C27}" presName="parentText" presStyleLbl="node1" presStyleIdx="2" presStyleCnt="6">
        <dgm:presLayoutVars>
          <dgm:chMax val="0"/>
          <dgm:bulletEnabled val="1"/>
        </dgm:presLayoutVars>
      </dgm:prSet>
      <dgm:spPr/>
    </dgm:pt>
    <dgm:pt modelId="{A7AA96AA-7645-4488-BFDF-2BAF5509AED2}" type="pres">
      <dgm:prSet presAssocID="{7429C609-470A-4087-925D-17BADD6E93AD}" presName="spacer" presStyleCnt="0"/>
      <dgm:spPr/>
    </dgm:pt>
    <dgm:pt modelId="{45D838A6-DF52-409E-8E29-379FABF12EFA}" type="pres">
      <dgm:prSet presAssocID="{E0070A19-B24C-42DB-88F7-B73E4EC44154}" presName="parentText" presStyleLbl="node1" presStyleIdx="3" presStyleCnt="6">
        <dgm:presLayoutVars>
          <dgm:chMax val="0"/>
          <dgm:bulletEnabled val="1"/>
        </dgm:presLayoutVars>
      </dgm:prSet>
      <dgm:spPr/>
    </dgm:pt>
    <dgm:pt modelId="{C348BDA5-0F8D-43D5-97C8-30B97D0FCDE9}" type="pres">
      <dgm:prSet presAssocID="{E3C321E4-1F14-4CCC-A756-C81CFDF2BE66}" presName="spacer" presStyleCnt="0"/>
      <dgm:spPr/>
    </dgm:pt>
    <dgm:pt modelId="{4AAB480C-C508-4797-BB21-E79D10DB4CC0}" type="pres">
      <dgm:prSet presAssocID="{4C4A6623-DE45-4B5B-8B22-8879BAFDF34B}" presName="parentText" presStyleLbl="node1" presStyleIdx="4" presStyleCnt="6">
        <dgm:presLayoutVars>
          <dgm:chMax val="0"/>
          <dgm:bulletEnabled val="1"/>
        </dgm:presLayoutVars>
      </dgm:prSet>
      <dgm:spPr/>
    </dgm:pt>
    <dgm:pt modelId="{3D4FDD94-433B-49AF-990B-6856510700F1}" type="pres">
      <dgm:prSet presAssocID="{2797DCCD-C76A-4A24-B7F4-96F01D645D57}" presName="spacer" presStyleCnt="0"/>
      <dgm:spPr/>
    </dgm:pt>
    <dgm:pt modelId="{2EE90017-5FA6-4F2B-B64B-113CC21370FE}" type="pres">
      <dgm:prSet presAssocID="{1D725514-0DB9-4265-BF17-B8E19E5F7A18}" presName="parentText" presStyleLbl="node1" presStyleIdx="5" presStyleCnt="6">
        <dgm:presLayoutVars>
          <dgm:chMax val="0"/>
          <dgm:bulletEnabled val="1"/>
        </dgm:presLayoutVars>
      </dgm:prSet>
      <dgm:spPr/>
    </dgm:pt>
  </dgm:ptLst>
  <dgm:cxnLst>
    <dgm:cxn modelId="{F5F77403-2958-4569-A37C-03415796CE0C}" type="presOf" srcId="{1D725514-0DB9-4265-BF17-B8E19E5F7A18}" destId="{2EE90017-5FA6-4F2B-B64B-113CC21370FE}" srcOrd="0" destOrd="0" presId="urn:microsoft.com/office/officeart/2005/8/layout/vList2"/>
    <dgm:cxn modelId="{9EBEB71B-EDB7-4781-8494-11ABA867C57E}" type="presOf" srcId="{FB68BF74-E7B8-43FB-8EF7-1781FD006B22}" destId="{3FD844FE-6087-4CEA-B69A-9033B6410C00}" srcOrd="0" destOrd="0" presId="urn:microsoft.com/office/officeart/2005/8/layout/vList2"/>
    <dgm:cxn modelId="{51B3F932-BBB6-4404-BEB9-7308A49A96D3}" srcId="{FB68BF74-E7B8-43FB-8EF7-1781FD006B22}" destId="{6A73BE66-8C35-4C93-8CEF-04058F9F7C27}" srcOrd="2" destOrd="0" parTransId="{46F10206-2002-4C54-BCB3-226C7E184DB5}" sibTransId="{7429C609-470A-4087-925D-17BADD6E93AD}"/>
    <dgm:cxn modelId="{AB70D76A-1060-4AA3-A6AA-CA1AB74EBEA7}" srcId="{FB68BF74-E7B8-43FB-8EF7-1781FD006B22}" destId="{4C4A6623-DE45-4B5B-8B22-8879BAFDF34B}" srcOrd="4" destOrd="0" parTransId="{02327A58-B38B-4452-A520-B9F59839902C}" sibTransId="{2797DCCD-C76A-4A24-B7F4-96F01D645D57}"/>
    <dgm:cxn modelId="{CB545E4D-1648-49D5-BEE7-BD77FB93D07C}" type="presOf" srcId="{C2958CC1-B6E8-4E7F-BE6F-F6FE7BB18268}" destId="{E3969935-DFB8-4DF2-8108-A79B6CC150A9}" srcOrd="0" destOrd="0" presId="urn:microsoft.com/office/officeart/2005/8/layout/vList2"/>
    <dgm:cxn modelId="{DB5FD751-DCC4-4C7C-92A9-C890BCE39332}" type="presOf" srcId="{2211D9F4-5956-47B5-9C6A-2EE666C9919C}" destId="{08CF79E6-45A2-4169-B204-75933B37B007}" srcOrd="0" destOrd="0" presId="urn:microsoft.com/office/officeart/2005/8/layout/vList2"/>
    <dgm:cxn modelId="{1969CA94-4861-450C-AA4E-560260ABAC28}" srcId="{FB68BF74-E7B8-43FB-8EF7-1781FD006B22}" destId="{1D725514-0DB9-4265-BF17-B8E19E5F7A18}" srcOrd="5" destOrd="0" parTransId="{3BB5D2C7-46EC-449E-B67C-57CBCF168050}" sibTransId="{46C7F0B5-EDAF-419F-B679-0F3DC3AAC0B8}"/>
    <dgm:cxn modelId="{4AC655A7-567C-4FDA-9A71-67892F64815C}" srcId="{FB68BF74-E7B8-43FB-8EF7-1781FD006B22}" destId="{C2958CC1-B6E8-4E7F-BE6F-F6FE7BB18268}" srcOrd="0" destOrd="0" parTransId="{0D6C334D-C98F-48E7-A089-8E11E39FFF74}" sibTransId="{88091FD2-E538-491A-B550-65A80F1514E6}"/>
    <dgm:cxn modelId="{9B8EC9DD-40C8-4DFD-B9E4-55AAE22D26C3}" type="presOf" srcId="{6A73BE66-8C35-4C93-8CEF-04058F9F7C27}" destId="{94923F84-48F0-46B5-BC1D-8DF236C87618}" srcOrd="0" destOrd="0" presId="urn:microsoft.com/office/officeart/2005/8/layout/vList2"/>
    <dgm:cxn modelId="{09AD6DE1-700C-42DE-93D1-B8A8AC4B250B}" srcId="{FB68BF74-E7B8-43FB-8EF7-1781FD006B22}" destId="{2211D9F4-5956-47B5-9C6A-2EE666C9919C}" srcOrd="1" destOrd="0" parTransId="{DEC6C205-FEBC-49D3-B12B-5DA5EF793A08}" sibTransId="{5C02B12C-5055-4992-9559-CD0F4628A22C}"/>
    <dgm:cxn modelId="{5FC3FAE1-C348-4D0F-B6A5-D22173BAEC86}" type="presOf" srcId="{4C4A6623-DE45-4B5B-8B22-8879BAFDF34B}" destId="{4AAB480C-C508-4797-BB21-E79D10DB4CC0}" srcOrd="0" destOrd="0" presId="urn:microsoft.com/office/officeart/2005/8/layout/vList2"/>
    <dgm:cxn modelId="{44364DF7-4CB8-4C9F-BA2F-D3331C39853F}" srcId="{FB68BF74-E7B8-43FB-8EF7-1781FD006B22}" destId="{E0070A19-B24C-42DB-88F7-B73E4EC44154}" srcOrd="3" destOrd="0" parTransId="{CFC36AA7-97A4-47E7-BF31-766EAD61A22C}" sibTransId="{E3C321E4-1F14-4CCC-A756-C81CFDF2BE66}"/>
    <dgm:cxn modelId="{DFAE9DF8-79B3-4DFC-8B1F-77E96A650E85}" type="presOf" srcId="{E0070A19-B24C-42DB-88F7-B73E4EC44154}" destId="{45D838A6-DF52-409E-8E29-379FABF12EFA}" srcOrd="0" destOrd="0" presId="urn:microsoft.com/office/officeart/2005/8/layout/vList2"/>
    <dgm:cxn modelId="{0A922DF8-544B-4F23-BB64-6587F86AA489}" type="presParOf" srcId="{3FD844FE-6087-4CEA-B69A-9033B6410C00}" destId="{E3969935-DFB8-4DF2-8108-A79B6CC150A9}" srcOrd="0" destOrd="0" presId="urn:microsoft.com/office/officeart/2005/8/layout/vList2"/>
    <dgm:cxn modelId="{8E7BC622-4AE2-4BD2-A034-1F530BFACBE1}" type="presParOf" srcId="{3FD844FE-6087-4CEA-B69A-9033B6410C00}" destId="{C342D0DE-150F-4B42-9473-64766B719523}" srcOrd="1" destOrd="0" presId="urn:microsoft.com/office/officeart/2005/8/layout/vList2"/>
    <dgm:cxn modelId="{104D547F-2AFD-4F1D-A3D7-E6A896B67C66}" type="presParOf" srcId="{3FD844FE-6087-4CEA-B69A-9033B6410C00}" destId="{08CF79E6-45A2-4169-B204-75933B37B007}" srcOrd="2" destOrd="0" presId="urn:microsoft.com/office/officeart/2005/8/layout/vList2"/>
    <dgm:cxn modelId="{0570F53A-E423-44F7-AE5B-9A248394EB42}" type="presParOf" srcId="{3FD844FE-6087-4CEA-B69A-9033B6410C00}" destId="{C09A7159-021A-475F-AD80-6A763049E262}" srcOrd="3" destOrd="0" presId="urn:microsoft.com/office/officeart/2005/8/layout/vList2"/>
    <dgm:cxn modelId="{EB225E9B-9090-414E-96B4-0E5AE3D2819A}" type="presParOf" srcId="{3FD844FE-6087-4CEA-B69A-9033B6410C00}" destId="{94923F84-48F0-46B5-BC1D-8DF236C87618}" srcOrd="4" destOrd="0" presId="urn:microsoft.com/office/officeart/2005/8/layout/vList2"/>
    <dgm:cxn modelId="{E7BBC19D-5456-4B7E-91A3-83763313575D}" type="presParOf" srcId="{3FD844FE-6087-4CEA-B69A-9033B6410C00}" destId="{A7AA96AA-7645-4488-BFDF-2BAF5509AED2}" srcOrd="5" destOrd="0" presId="urn:microsoft.com/office/officeart/2005/8/layout/vList2"/>
    <dgm:cxn modelId="{582E0EAA-3B70-4D8B-B9D9-FABD2755E3F5}" type="presParOf" srcId="{3FD844FE-6087-4CEA-B69A-9033B6410C00}" destId="{45D838A6-DF52-409E-8E29-379FABF12EFA}" srcOrd="6" destOrd="0" presId="urn:microsoft.com/office/officeart/2005/8/layout/vList2"/>
    <dgm:cxn modelId="{6A0AE02A-5524-4027-8009-A03F36655B77}" type="presParOf" srcId="{3FD844FE-6087-4CEA-B69A-9033B6410C00}" destId="{C348BDA5-0F8D-43D5-97C8-30B97D0FCDE9}" srcOrd="7" destOrd="0" presId="urn:microsoft.com/office/officeart/2005/8/layout/vList2"/>
    <dgm:cxn modelId="{90D47B40-7431-4A26-91C8-FDD4490FC879}" type="presParOf" srcId="{3FD844FE-6087-4CEA-B69A-9033B6410C00}" destId="{4AAB480C-C508-4797-BB21-E79D10DB4CC0}" srcOrd="8" destOrd="0" presId="urn:microsoft.com/office/officeart/2005/8/layout/vList2"/>
    <dgm:cxn modelId="{8140ED6E-C865-4FB6-931A-31115BB19C4C}" type="presParOf" srcId="{3FD844FE-6087-4CEA-B69A-9033B6410C00}" destId="{3D4FDD94-433B-49AF-990B-6856510700F1}" srcOrd="9" destOrd="0" presId="urn:microsoft.com/office/officeart/2005/8/layout/vList2"/>
    <dgm:cxn modelId="{310F57D7-9583-4C91-B8DE-E1D38890EC0D}" type="presParOf" srcId="{3FD844FE-6087-4CEA-B69A-9033B6410C00}" destId="{2EE90017-5FA6-4F2B-B64B-113CC21370F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A380CB-3715-4329-BBB1-4FCC800A4CE2}"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0A29B79-DD48-492E-89BF-37E49D30D964}">
      <dgm:prSet/>
      <dgm:spPr/>
      <dgm:t>
        <a:bodyPr/>
        <a:lstStyle/>
        <a:p>
          <a:r>
            <a:rPr lang="en-US" b="0" i="0"/>
            <a:t>We have one of the best state parks white water rafting in the Midwest. Vacationers are not happy with slow Internet service when they try to send videos or photos of their adventures. </a:t>
          </a:r>
          <a:endParaRPr lang="en-US"/>
        </a:p>
      </dgm:t>
    </dgm:pt>
    <dgm:pt modelId="{109A63A6-D994-4E16-B73F-BD28F8D928C0}" type="parTrans" cxnId="{7EECF221-490D-44B1-A336-B4FC404F74A3}">
      <dgm:prSet/>
      <dgm:spPr/>
      <dgm:t>
        <a:bodyPr/>
        <a:lstStyle/>
        <a:p>
          <a:endParaRPr lang="en-US"/>
        </a:p>
      </dgm:t>
    </dgm:pt>
    <dgm:pt modelId="{434B71BF-FE54-4BE6-A60B-1105C3B43E36}" type="sibTrans" cxnId="{7EECF221-490D-44B1-A336-B4FC404F74A3}">
      <dgm:prSet/>
      <dgm:spPr/>
      <dgm:t>
        <a:bodyPr/>
        <a:lstStyle/>
        <a:p>
          <a:endParaRPr lang="en-US"/>
        </a:p>
      </dgm:t>
    </dgm:pt>
    <dgm:pt modelId="{1B468B59-1C3E-4C77-B178-8E2687DCA1AC}">
      <dgm:prSet/>
      <dgm:spPr/>
      <dgm:t>
        <a:bodyPr/>
        <a:lstStyle/>
        <a:p>
          <a:r>
            <a:rPr lang="en-US" b="0" i="0"/>
            <a:t>Also, we have an outstanding environmental center with over 4000-7000 people attending in one year. The number one complaint by most was slow Internet service.</a:t>
          </a:r>
          <a:endParaRPr lang="en-US"/>
        </a:p>
      </dgm:t>
    </dgm:pt>
    <dgm:pt modelId="{637C00AA-9C1B-4735-9650-5876A4F0411F}" type="parTrans" cxnId="{78C2248F-D9A1-407E-89B2-5EDAD1D84E44}">
      <dgm:prSet/>
      <dgm:spPr/>
      <dgm:t>
        <a:bodyPr/>
        <a:lstStyle/>
        <a:p>
          <a:endParaRPr lang="en-US"/>
        </a:p>
      </dgm:t>
    </dgm:pt>
    <dgm:pt modelId="{378DD561-8C51-495E-9447-32FF9B78935D}" type="sibTrans" cxnId="{78C2248F-D9A1-407E-89B2-5EDAD1D84E44}">
      <dgm:prSet/>
      <dgm:spPr/>
      <dgm:t>
        <a:bodyPr/>
        <a:lstStyle/>
        <a:p>
          <a:endParaRPr lang="en-US"/>
        </a:p>
      </dgm:t>
    </dgm:pt>
    <dgm:pt modelId="{7EDD8978-0449-44CD-827C-843791B6C36E}">
      <dgm:prSet/>
      <dgm:spPr/>
      <dgm:t>
        <a:bodyPr/>
        <a:lstStyle/>
        <a:p>
          <a:r>
            <a:rPr lang="en-US" b="0" i="0"/>
            <a:t>A number of organizations in Pine City are using social media well to connect with users and constituents.</a:t>
          </a:r>
          <a:endParaRPr lang="en-US"/>
        </a:p>
      </dgm:t>
    </dgm:pt>
    <dgm:pt modelId="{9C6B1F90-A1C5-4529-809C-C4E90652A3D2}" type="parTrans" cxnId="{7DD694C6-DDCF-4AF4-AB69-0304742756A9}">
      <dgm:prSet/>
      <dgm:spPr/>
      <dgm:t>
        <a:bodyPr/>
        <a:lstStyle/>
        <a:p>
          <a:endParaRPr lang="en-US"/>
        </a:p>
      </dgm:t>
    </dgm:pt>
    <dgm:pt modelId="{9881519E-E559-4E88-9FBF-9A32FAF77B68}" type="sibTrans" cxnId="{7DD694C6-DDCF-4AF4-AB69-0304742756A9}">
      <dgm:prSet/>
      <dgm:spPr/>
      <dgm:t>
        <a:bodyPr/>
        <a:lstStyle/>
        <a:p>
          <a:endParaRPr lang="en-US"/>
        </a:p>
      </dgm:t>
    </dgm:pt>
    <dgm:pt modelId="{3FBEAD42-9787-4C6A-8151-36644F84DEAE}" type="pres">
      <dgm:prSet presAssocID="{7DA380CB-3715-4329-BBB1-4FCC800A4CE2}" presName="diagram" presStyleCnt="0">
        <dgm:presLayoutVars>
          <dgm:dir/>
          <dgm:resizeHandles val="exact"/>
        </dgm:presLayoutVars>
      </dgm:prSet>
      <dgm:spPr/>
    </dgm:pt>
    <dgm:pt modelId="{BA6CBB36-3460-4BCF-8B52-93BC164744C0}" type="pres">
      <dgm:prSet presAssocID="{50A29B79-DD48-492E-89BF-37E49D30D964}" presName="node" presStyleLbl="node1" presStyleIdx="0" presStyleCnt="3">
        <dgm:presLayoutVars>
          <dgm:bulletEnabled val="1"/>
        </dgm:presLayoutVars>
      </dgm:prSet>
      <dgm:spPr/>
    </dgm:pt>
    <dgm:pt modelId="{29EB3D50-24E1-4DCE-97D4-23F4EF899B17}" type="pres">
      <dgm:prSet presAssocID="{434B71BF-FE54-4BE6-A60B-1105C3B43E36}" presName="sibTrans" presStyleCnt="0"/>
      <dgm:spPr/>
    </dgm:pt>
    <dgm:pt modelId="{D1F71D17-9E26-415E-B989-02BAAB553954}" type="pres">
      <dgm:prSet presAssocID="{1B468B59-1C3E-4C77-B178-8E2687DCA1AC}" presName="node" presStyleLbl="node1" presStyleIdx="1" presStyleCnt="3">
        <dgm:presLayoutVars>
          <dgm:bulletEnabled val="1"/>
        </dgm:presLayoutVars>
      </dgm:prSet>
      <dgm:spPr/>
    </dgm:pt>
    <dgm:pt modelId="{E1BD8AE1-7CE5-4ACC-B902-79DCE72E9F5B}" type="pres">
      <dgm:prSet presAssocID="{378DD561-8C51-495E-9447-32FF9B78935D}" presName="sibTrans" presStyleCnt="0"/>
      <dgm:spPr/>
    </dgm:pt>
    <dgm:pt modelId="{2120306D-8C89-4527-97DA-5267C7171FDE}" type="pres">
      <dgm:prSet presAssocID="{7EDD8978-0449-44CD-827C-843791B6C36E}" presName="node" presStyleLbl="node1" presStyleIdx="2" presStyleCnt="3">
        <dgm:presLayoutVars>
          <dgm:bulletEnabled val="1"/>
        </dgm:presLayoutVars>
      </dgm:prSet>
      <dgm:spPr/>
    </dgm:pt>
  </dgm:ptLst>
  <dgm:cxnLst>
    <dgm:cxn modelId="{7EECF221-490D-44B1-A336-B4FC404F74A3}" srcId="{7DA380CB-3715-4329-BBB1-4FCC800A4CE2}" destId="{50A29B79-DD48-492E-89BF-37E49D30D964}" srcOrd="0" destOrd="0" parTransId="{109A63A6-D994-4E16-B73F-BD28F8D928C0}" sibTransId="{434B71BF-FE54-4BE6-A60B-1105C3B43E36}"/>
    <dgm:cxn modelId="{6BFBD622-35AF-457C-9FBC-8F88AC402B67}" type="presOf" srcId="{50A29B79-DD48-492E-89BF-37E49D30D964}" destId="{BA6CBB36-3460-4BCF-8B52-93BC164744C0}" srcOrd="0" destOrd="0" presId="urn:microsoft.com/office/officeart/2005/8/layout/default"/>
    <dgm:cxn modelId="{955C3345-EBEC-4FCB-B9FF-27695BEC234F}" type="presOf" srcId="{7DA380CB-3715-4329-BBB1-4FCC800A4CE2}" destId="{3FBEAD42-9787-4C6A-8151-36644F84DEAE}" srcOrd="0" destOrd="0" presId="urn:microsoft.com/office/officeart/2005/8/layout/default"/>
    <dgm:cxn modelId="{6CCF0183-4C54-455C-8A2F-16B43DA65A35}" type="presOf" srcId="{7EDD8978-0449-44CD-827C-843791B6C36E}" destId="{2120306D-8C89-4527-97DA-5267C7171FDE}" srcOrd="0" destOrd="0" presId="urn:microsoft.com/office/officeart/2005/8/layout/default"/>
    <dgm:cxn modelId="{78C2248F-D9A1-407E-89B2-5EDAD1D84E44}" srcId="{7DA380CB-3715-4329-BBB1-4FCC800A4CE2}" destId="{1B468B59-1C3E-4C77-B178-8E2687DCA1AC}" srcOrd="1" destOrd="0" parTransId="{637C00AA-9C1B-4735-9650-5876A4F0411F}" sibTransId="{378DD561-8C51-495E-9447-32FF9B78935D}"/>
    <dgm:cxn modelId="{7DD694C6-DDCF-4AF4-AB69-0304742756A9}" srcId="{7DA380CB-3715-4329-BBB1-4FCC800A4CE2}" destId="{7EDD8978-0449-44CD-827C-843791B6C36E}" srcOrd="2" destOrd="0" parTransId="{9C6B1F90-A1C5-4529-809C-C4E90652A3D2}" sibTransId="{9881519E-E559-4E88-9FBF-9A32FAF77B68}"/>
    <dgm:cxn modelId="{073B39C7-0844-48A4-AFE4-5BE748C80369}" type="presOf" srcId="{1B468B59-1C3E-4C77-B178-8E2687DCA1AC}" destId="{D1F71D17-9E26-415E-B989-02BAAB553954}" srcOrd="0" destOrd="0" presId="urn:microsoft.com/office/officeart/2005/8/layout/default"/>
    <dgm:cxn modelId="{3A024986-D0DA-4C86-9DED-132678D4ADA5}" type="presParOf" srcId="{3FBEAD42-9787-4C6A-8151-36644F84DEAE}" destId="{BA6CBB36-3460-4BCF-8B52-93BC164744C0}" srcOrd="0" destOrd="0" presId="urn:microsoft.com/office/officeart/2005/8/layout/default"/>
    <dgm:cxn modelId="{E9F74822-01D7-4845-A49A-C418CBE88A49}" type="presParOf" srcId="{3FBEAD42-9787-4C6A-8151-36644F84DEAE}" destId="{29EB3D50-24E1-4DCE-97D4-23F4EF899B17}" srcOrd="1" destOrd="0" presId="urn:microsoft.com/office/officeart/2005/8/layout/default"/>
    <dgm:cxn modelId="{B671A9F2-8E30-447E-B209-BE773365DF59}" type="presParOf" srcId="{3FBEAD42-9787-4C6A-8151-36644F84DEAE}" destId="{D1F71D17-9E26-415E-B989-02BAAB553954}" srcOrd="2" destOrd="0" presId="urn:microsoft.com/office/officeart/2005/8/layout/default"/>
    <dgm:cxn modelId="{DA55CC92-37B2-45E9-BB01-85436C3595DD}" type="presParOf" srcId="{3FBEAD42-9787-4C6A-8151-36644F84DEAE}" destId="{E1BD8AE1-7CE5-4ACC-B902-79DCE72E9F5B}" srcOrd="3" destOrd="0" presId="urn:microsoft.com/office/officeart/2005/8/layout/default"/>
    <dgm:cxn modelId="{BA822B06-F761-4408-BBDD-640C88AFC2B2}" type="presParOf" srcId="{3FBEAD42-9787-4C6A-8151-36644F84DEAE}" destId="{2120306D-8C89-4527-97DA-5267C7171FD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2C378-CCD9-E54F-A48B-0EECC3101B1F}">
      <dsp:nvSpPr>
        <dsp:cNvPr id="0" name=""/>
        <dsp:cNvSpPr/>
      </dsp:nvSpPr>
      <dsp:spPr>
        <a:xfrm>
          <a:off x="1487789" y="0"/>
          <a:ext cx="2059586" cy="2059586"/>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Amazing Results</a:t>
          </a:r>
        </a:p>
      </dsp:txBody>
      <dsp:txXfrm>
        <a:off x="2002686" y="1029793"/>
        <a:ext cx="1029793" cy="1029793"/>
      </dsp:txXfrm>
    </dsp:sp>
    <dsp:sp modelId="{5BF58D3F-04E7-0E43-882C-5BD19F445E64}">
      <dsp:nvSpPr>
        <dsp:cNvPr id="0" name=""/>
        <dsp:cNvSpPr/>
      </dsp:nvSpPr>
      <dsp:spPr>
        <a:xfrm>
          <a:off x="457996" y="2059586"/>
          <a:ext cx="2059586" cy="2059586"/>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Ideas</a:t>
          </a:r>
        </a:p>
      </dsp:txBody>
      <dsp:txXfrm>
        <a:off x="972893" y="3089379"/>
        <a:ext cx="1029793" cy="1029793"/>
      </dsp:txXfrm>
    </dsp:sp>
    <dsp:sp modelId="{9414E207-AE1E-5641-B6C6-EE20A67AF566}">
      <dsp:nvSpPr>
        <dsp:cNvPr id="0" name=""/>
        <dsp:cNvSpPr/>
      </dsp:nvSpPr>
      <dsp:spPr>
        <a:xfrm rot="10800000">
          <a:off x="1487789" y="2059586"/>
          <a:ext cx="2059586" cy="2059586"/>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Resources</a:t>
          </a:r>
        </a:p>
      </dsp:txBody>
      <dsp:txXfrm rot="10800000">
        <a:off x="2002685" y="2059586"/>
        <a:ext cx="1029793" cy="1029793"/>
      </dsp:txXfrm>
    </dsp:sp>
    <dsp:sp modelId="{2C21CB5C-83BD-6B49-802C-4F09D5A32DA7}">
      <dsp:nvSpPr>
        <dsp:cNvPr id="0" name=""/>
        <dsp:cNvSpPr/>
      </dsp:nvSpPr>
      <dsp:spPr>
        <a:xfrm>
          <a:off x="2517582" y="2059586"/>
          <a:ext cx="2059586" cy="2059586"/>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Leadership</a:t>
          </a:r>
        </a:p>
      </dsp:txBody>
      <dsp:txXfrm>
        <a:off x="3032479" y="3089379"/>
        <a:ext cx="1029793" cy="1029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332AC-DEF8-4630-9B3B-9D910E20AAC5}">
      <dsp:nvSpPr>
        <dsp:cNvPr id="0" name=""/>
        <dsp:cNvSpPr/>
      </dsp:nvSpPr>
      <dsp:spPr>
        <a:xfrm>
          <a:off x="0" y="63488"/>
          <a:ext cx="4697730" cy="67532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Current population = 29,359</a:t>
          </a:r>
        </a:p>
      </dsp:txBody>
      <dsp:txXfrm>
        <a:off x="32967" y="96455"/>
        <a:ext cx="4631796" cy="609393"/>
      </dsp:txXfrm>
    </dsp:sp>
    <dsp:sp modelId="{D2FC3C1A-55F2-4E00-8CBA-E55D4868D5C5}">
      <dsp:nvSpPr>
        <dsp:cNvPr id="0" name=""/>
        <dsp:cNvSpPr/>
      </dsp:nvSpPr>
      <dsp:spPr>
        <a:xfrm>
          <a:off x="0" y="738816"/>
          <a:ext cx="469773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Total labor force = 13,452</a:t>
          </a:r>
        </a:p>
      </dsp:txBody>
      <dsp:txXfrm>
        <a:off x="0" y="738816"/>
        <a:ext cx="4697730" cy="281520"/>
      </dsp:txXfrm>
    </dsp:sp>
    <dsp:sp modelId="{6C00FA80-AF6D-4865-BB4C-3B127DEBE13E}">
      <dsp:nvSpPr>
        <dsp:cNvPr id="0" name=""/>
        <dsp:cNvSpPr/>
      </dsp:nvSpPr>
      <dsp:spPr>
        <a:xfrm>
          <a:off x="0" y="1020336"/>
          <a:ext cx="4697730" cy="67532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Median age = 45.8 years (state = 38.3)</a:t>
          </a:r>
        </a:p>
      </dsp:txBody>
      <dsp:txXfrm>
        <a:off x="32967" y="1053303"/>
        <a:ext cx="4631796" cy="609393"/>
      </dsp:txXfrm>
    </dsp:sp>
    <dsp:sp modelId="{062703F1-11CA-4BB9-B066-83D0AD00122F}">
      <dsp:nvSpPr>
        <dsp:cNvPr id="0" name=""/>
        <dsp:cNvSpPr/>
      </dsp:nvSpPr>
      <dsp:spPr>
        <a:xfrm>
          <a:off x="0" y="1744623"/>
          <a:ext cx="4697730" cy="67532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89.4% with high school diploma (state = 92.4%)</a:t>
          </a:r>
        </a:p>
      </dsp:txBody>
      <dsp:txXfrm>
        <a:off x="32967" y="1777590"/>
        <a:ext cx="4631796" cy="609393"/>
      </dsp:txXfrm>
    </dsp:sp>
    <dsp:sp modelId="{3D709BA5-AF0E-4E44-8821-E0F7DC3FD3CB}">
      <dsp:nvSpPr>
        <dsp:cNvPr id="0" name=""/>
        <dsp:cNvSpPr/>
      </dsp:nvSpPr>
      <dsp:spPr>
        <a:xfrm>
          <a:off x="0" y="2468911"/>
          <a:ext cx="4697730" cy="67532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7.8 % unemployment rate (state = 6.2%)</a:t>
          </a:r>
        </a:p>
      </dsp:txBody>
      <dsp:txXfrm>
        <a:off x="32967" y="2501878"/>
        <a:ext cx="4631796" cy="609393"/>
      </dsp:txXfrm>
    </dsp:sp>
    <dsp:sp modelId="{70687528-C02A-4427-9A92-719667DF0FBD}">
      <dsp:nvSpPr>
        <dsp:cNvPr id="0" name=""/>
        <dsp:cNvSpPr/>
      </dsp:nvSpPr>
      <dsp:spPr>
        <a:xfrm>
          <a:off x="0" y="3144239"/>
          <a:ext cx="4697730"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1168 unemployed workers</a:t>
          </a:r>
        </a:p>
        <a:p>
          <a:pPr marL="114300" lvl="1" indent="-114300" algn="l" defTabSz="577850">
            <a:lnSpc>
              <a:spcPct val="90000"/>
            </a:lnSpc>
            <a:spcBef>
              <a:spcPct val="0"/>
            </a:spcBef>
            <a:spcAft>
              <a:spcPct val="20000"/>
            </a:spcAft>
            <a:buChar char="•"/>
          </a:pPr>
          <a:r>
            <a:rPr lang="en-US" sz="1300" kern="1200" dirty="0"/>
            <a:t>Highest unemployment rate among 16-19 &amp; 20-24</a:t>
          </a:r>
        </a:p>
      </dsp:txBody>
      <dsp:txXfrm>
        <a:off x="0" y="3144239"/>
        <a:ext cx="4697730" cy="448672"/>
      </dsp:txXfrm>
    </dsp:sp>
    <dsp:sp modelId="{E52A2044-D9ED-4DC3-AEBD-8758F1FCBA87}">
      <dsp:nvSpPr>
        <dsp:cNvPr id="0" name=""/>
        <dsp:cNvSpPr/>
      </dsp:nvSpPr>
      <dsp:spPr>
        <a:xfrm>
          <a:off x="0" y="3592911"/>
          <a:ext cx="4697730" cy="67532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Labor force projected to decline from 13,403 to 12,570 from 2020-2030</a:t>
          </a:r>
        </a:p>
      </dsp:txBody>
      <dsp:txXfrm>
        <a:off x="32967" y="3625878"/>
        <a:ext cx="4631796" cy="609393"/>
      </dsp:txXfrm>
    </dsp:sp>
    <dsp:sp modelId="{D734CBAB-9424-4169-A45C-895793A48EB9}">
      <dsp:nvSpPr>
        <dsp:cNvPr id="0" name=""/>
        <dsp:cNvSpPr/>
      </dsp:nvSpPr>
      <dsp:spPr>
        <a:xfrm>
          <a:off x="0" y="4317199"/>
          <a:ext cx="4697730" cy="67532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Pine Technical &amp; Community College</a:t>
          </a:r>
        </a:p>
      </dsp:txBody>
      <dsp:txXfrm>
        <a:off x="32967" y="4350166"/>
        <a:ext cx="4631796" cy="609393"/>
      </dsp:txXfrm>
    </dsp:sp>
    <dsp:sp modelId="{C5E8630C-F89E-427D-935C-A4FB2B225883}">
      <dsp:nvSpPr>
        <dsp:cNvPr id="0" name=""/>
        <dsp:cNvSpPr/>
      </dsp:nvSpPr>
      <dsp:spPr>
        <a:xfrm>
          <a:off x="0" y="4992526"/>
          <a:ext cx="4697730"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err="1"/>
            <a:t>Workfast</a:t>
          </a:r>
          <a:r>
            <a:rPr lang="en-US" sz="1300" kern="1200" dirty="0"/>
            <a:t> </a:t>
          </a:r>
        </a:p>
        <a:p>
          <a:pPr marL="114300" lvl="1" indent="-114300" algn="l" defTabSz="577850">
            <a:lnSpc>
              <a:spcPct val="90000"/>
            </a:lnSpc>
            <a:spcBef>
              <a:spcPct val="0"/>
            </a:spcBef>
            <a:spcAft>
              <a:spcPct val="20000"/>
            </a:spcAft>
            <a:buChar char="•"/>
          </a:pPr>
          <a:r>
            <a:rPr lang="en-US" sz="1300" kern="1200" dirty="0"/>
            <a:t>Pine County College Initiative</a:t>
          </a:r>
        </a:p>
      </dsp:txBody>
      <dsp:txXfrm>
        <a:off x="0" y="4992526"/>
        <a:ext cx="4697730" cy="448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19D13-B19F-42ED-896A-F2C74D993299}">
      <dsp:nvSpPr>
        <dsp:cNvPr id="0" name=""/>
        <dsp:cNvSpPr/>
      </dsp:nvSpPr>
      <dsp:spPr>
        <a:xfrm>
          <a:off x="0" y="144706"/>
          <a:ext cx="4697730" cy="10342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Most </a:t>
          </a:r>
          <a:r>
            <a:rPr lang="en-US" sz="2600" u="sng" kern="1200"/>
            <a:t>cities</a:t>
          </a:r>
          <a:r>
            <a:rPr lang="en-US" sz="2600" kern="1200"/>
            <a:t> are connected to higher-speed reliable broadband</a:t>
          </a:r>
        </a:p>
      </dsp:txBody>
      <dsp:txXfrm>
        <a:off x="50489" y="195195"/>
        <a:ext cx="4596752" cy="933302"/>
      </dsp:txXfrm>
    </dsp:sp>
    <dsp:sp modelId="{29680FD4-6BC6-4071-9F7F-7F43735FDED3}">
      <dsp:nvSpPr>
        <dsp:cNvPr id="0" name=""/>
        <dsp:cNvSpPr/>
      </dsp:nvSpPr>
      <dsp:spPr>
        <a:xfrm>
          <a:off x="0" y="1178986"/>
          <a:ext cx="469773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Schools</a:t>
          </a:r>
        </a:p>
        <a:p>
          <a:pPr marL="228600" lvl="1" indent="-228600" algn="l" defTabSz="889000">
            <a:lnSpc>
              <a:spcPct val="90000"/>
            </a:lnSpc>
            <a:spcBef>
              <a:spcPct val="0"/>
            </a:spcBef>
            <a:spcAft>
              <a:spcPct val="20000"/>
            </a:spcAft>
            <a:buChar char="•"/>
          </a:pPr>
          <a:r>
            <a:rPr lang="en-US" sz="2000" kern="1200"/>
            <a:t>Health care systems</a:t>
          </a:r>
        </a:p>
        <a:p>
          <a:pPr marL="228600" lvl="1" indent="-228600" algn="l" defTabSz="889000">
            <a:lnSpc>
              <a:spcPct val="90000"/>
            </a:lnSpc>
            <a:spcBef>
              <a:spcPct val="0"/>
            </a:spcBef>
            <a:spcAft>
              <a:spcPct val="20000"/>
            </a:spcAft>
            <a:buChar char="•"/>
          </a:pPr>
          <a:r>
            <a:rPr lang="en-US" sz="2000" kern="1200"/>
            <a:t>Government buildings</a:t>
          </a:r>
        </a:p>
      </dsp:txBody>
      <dsp:txXfrm>
        <a:off x="0" y="1178986"/>
        <a:ext cx="4697730" cy="1049490"/>
      </dsp:txXfrm>
    </dsp:sp>
    <dsp:sp modelId="{F50E318D-21E2-44F9-8021-A8AAE934AB91}">
      <dsp:nvSpPr>
        <dsp:cNvPr id="0" name=""/>
        <dsp:cNvSpPr/>
      </dsp:nvSpPr>
      <dsp:spPr>
        <a:xfrm>
          <a:off x="0" y="2228476"/>
          <a:ext cx="4697730" cy="103428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Rural residents &amp; townships are not well connected</a:t>
          </a:r>
        </a:p>
      </dsp:txBody>
      <dsp:txXfrm>
        <a:off x="50489" y="2278965"/>
        <a:ext cx="4596752" cy="933302"/>
      </dsp:txXfrm>
    </dsp:sp>
    <dsp:sp modelId="{D6A811BF-615F-4D57-867E-EE6666D50081}">
      <dsp:nvSpPr>
        <dsp:cNvPr id="0" name=""/>
        <dsp:cNvSpPr/>
      </dsp:nvSpPr>
      <dsp:spPr>
        <a:xfrm>
          <a:off x="0" y="3262756"/>
          <a:ext cx="4697730"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Fiber exists but isn’t used to full capacity or with upgraded equipment</a:t>
          </a:r>
        </a:p>
      </dsp:txBody>
      <dsp:txXfrm>
        <a:off x="0" y="3262756"/>
        <a:ext cx="4697730" cy="632385"/>
      </dsp:txXfrm>
    </dsp:sp>
    <dsp:sp modelId="{4C45A300-FF56-4D48-A811-F85816F9786D}">
      <dsp:nvSpPr>
        <dsp:cNvPr id="0" name=""/>
        <dsp:cNvSpPr/>
      </dsp:nvSpPr>
      <dsp:spPr>
        <a:xfrm>
          <a:off x="0" y="3895141"/>
          <a:ext cx="4697730" cy="103428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Cellular service is currently an unreliable source for data</a:t>
          </a:r>
        </a:p>
      </dsp:txBody>
      <dsp:txXfrm>
        <a:off x="50489" y="3945630"/>
        <a:ext cx="4596752" cy="933302"/>
      </dsp:txXfrm>
    </dsp:sp>
    <dsp:sp modelId="{BD328129-0D76-4A58-A4B9-DA39CA6DF6AB}">
      <dsp:nvSpPr>
        <dsp:cNvPr id="0" name=""/>
        <dsp:cNvSpPr/>
      </dsp:nvSpPr>
      <dsp:spPr>
        <a:xfrm>
          <a:off x="0" y="4929421"/>
          <a:ext cx="469773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Unavailable in remote areas</a:t>
          </a:r>
        </a:p>
      </dsp:txBody>
      <dsp:txXfrm>
        <a:off x="0" y="4929421"/>
        <a:ext cx="4697730" cy="430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C355A-75EC-4CC0-90BF-9688E2FF4EDE}">
      <dsp:nvSpPr>
        <dsp:cNvPr id="0" name=""/>
        <dsp:cNvSpPr/>
      </dsp:nvSpPr>
      <dsp:spPr>
        <a:xfrm>
          <a:off x="0" y="384327"/>
          <a:ext cx="5000124" cy="982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8065" tIns="270764" rIns="38806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County</a:t>
          </a:r>
        </a:p>
        <a:p>
          <a:pPr marL="114300" lvl="1" indent="-114300" algn="l" defTabSz="577850">
            <a:lnSpc>
              <a:spcPct val="90000"/>
            </a:lnSpc>
            <a:spcBef>
              <a:spcPct val="0"/>
            </a:spcBef>
            <a:spcAft>
              <a:spcPct val="15000"/>
            </a:spcAft>
            <a:buChar char="•"/>
          </a:pPr>
          <a:r>
            <a:rPr lang="en-US" sz="1300" kern="1200"/>
            <a:t>School Districts</a:t>
          </a:r>
        </a:p>
        <a:p>
          <a:pPr marL="114300" lvl="1" indent="-114300" algn="l" defTabSz="577850">
            <a:lnSpc>
              <a:spcPct val="90000"/>
            </a:lnSpc>
            <a:spcBef>
              <a:spcPct val="0"/>
            </a:spcBef>
            <a:spcAft>
              <a:spcPct val="15000"/>
            </a:spcAft>
            <a:buChar char="•"/>
          </a:pPr>
          <a:r>
            <a:rPr lang="en-US" sz="1300" kern="1200"/>
            <a:t>Some cities</a:t>
          </a:r>
        </a:p>
      </dsp:txBody>
      <dsp:txXfrm>
        <a:off x="0" y="384327"/>
        <a:ext cx="5000124" cy="982800"/>
      </dsp:txXfrm>
    </dsp:sp>
    <dsp:sp modelId="{38493D0F-1701-42A5-9F8D-79D499149C24}">
      <dsp:nvSpPr>
        <dsp:cNvPr id="0" name=""/>
        <dsp:cNvSpPr/>
      </dsp:nvSpPr>
      <dsp:spPr>
        <a:xfrm>
          <a:off x="250006" y="192447"/>
          <a:ext cx="3500086" cy="3837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577850">
            <a:lnSpc>
              <a:spcPct val="90000"/>
            </a:lnSpc>
            <a:spcBef>
              <a:spcPct val="0"/>
            </a:spcBef>
            <a:spcAft>
              <a:spcPct val="35000"/>
            </a:spcAft>
            <a:buNone/>
          </a:pPr>
          <a:r>
            <a:rPr lang="en-US" sz="1300" kern="1200"/>
            <a:t>Local units of government stream meetings</a:t>
          </a:r>
        </a:p>
      </dsp:txBody>
      <dsp:txXfrm>
        <a:off x="268740" y="211181"/>
        <a:ext cx="3462618" cy="346292"/>
      </dsp:txXfrm>
    </dsp:sp>
    <dsp:sp modelId="{090F96D4-C3BA-4992-8966-62571A222F3D}">
      <dsp:nvSpPr>
        <dsp:cNvPr id="0" name=""/>
        <dsp:cNvSpPr/>
      </dsp:nvSpPr>
      <dsp:spPr>
        <a:xfrm>
          <a:off x="0" y="1629207"/>
          <a:ext cx="5000124" cy="55282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8065" tIns="270764" rIns="38806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Offering smart phone training</a:t>
          </a:r>
        </a:p>
      </dsp:txBody>
      <dsp:txXfrm>
        <a:off x="0" y="1629207"/>
        <a:ext cx="5000124" cy="552825"/>
      </dsp:txXfrm>
    </dsp:sp>
    <dsp:sp modelId="{AE120753-2D6D-4088-B140-CB24E21967E5}">
      <dsp:nvSpPr>
        <dsp:cNvPr id="0" name=""/>
        <dsp:cNvSpPr/>
      </dsp:nvSpPr>
      <dsp:spPr>
        <a:xfrm>
          <a:off x="250006" y="1437327"/>
          <a:ext cx="3500086" cy="3837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577850">
            <a:lnSpc>
              <a:spcPct val="90000"/>
            </a:lnSpc>
            <a:spcBef>
              <a:spcPct val="0"/>
            </a:spcBef>
            <a:spcAft>
              <a:spcPct val="35000"/>
            </a:spcAft>
            <a:buNone/>
          </a:pPr>
          <a:r>
            <a:rPr lang="en-US" sz="1300" kern="1200"/>
            <a:t>Pine County History Center streams events</a:t>
          </a:r>
        </a:p>
      </dsp:txBody>
      <dsp:txXfrm>
        <a:off x="268740" y="1456061"/>
        <a:ext cx="3462618" cy="346292"/>
      </dsp:txXfrm>
    </dsp:sp>
    <dsp:sp modelId="{657CAAF3-BD3D-467A-84FF-B56F561EFBC5}">
      <dsp:nvSpPr>
        <dsp:cNvPr id="0" name=""/>
        <dsp:cNvSpPr/>
      </dsp:nvSpPr>
      <dsp:spPr>
        <a:xfrm>
          <a:off x="0" y="2444112"/>
          <a:ext cx="5000124" cy="75757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8065" tIns="270764" rIns="38806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Region 7E Broadband Conference</a:t>
          </a:r>
        </a:p>
        <a:p>
          <a:pPr marL="114300" lvl="1" indent="-114300" algn="l" defTabSz="577850">
            <a:lnSpc>
              <a:spcPct val="90000"/>
            </a:lnSpc>
            <a:spcBef>
              <a:spcPct val="0"/>
            </a:spcBef>
            <a:spcAft>
              <a:spcPct val="15000"/>
            </a:spcAft>
            <a:buChar char="•"/>
          </a:pPr>
          <a:r>
            <a:rPr lang="en-US" sz="1300" kern="1200"/>
            <a:t>Inventors &amp; Entrepreneurs Club</a:t>
          </a:r>
        </a:p>
      </dsp:txBody>
      <dsp:txXfrm>
        <a:off x="0" y="2444112"/>
        <a:ext cx="5000124" cy="757575"/>
      </dsp:txXfrm>
    </dsp:sp>
    <dsp:sp modelId="{D9582CD6-4799-4713-BDEE-A214274ADB42}">
      <dsp:nvSpPr>
        <dsp:cNvPr id="0" name=""/>
        <dsp:cNvSpPr/>
      </dsp:nvSpPr>
      <dsp:spPr>
        <a:xfrm>
          <a:off x="250006" y="2252232"/>
          <a:ext cx="3500086" cy="38376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577850">
            <a:lnSpc>
              <a:spcPct val="90000"/>
            </a:lnSpc>
            <a:spcBef>
              <a:spcPct val="0"/>
            </a:spcBef>
            <a:spcAft>
              <a:spcPct val="35000"/>
            </a:spcAft>
            <a:buNone/>
          </a:pPr>
          <a:r>
            <a:rPr lang="en-US" sz="1300" kern="1200"/>
            <a:t>Large gatherings offered in hybrid format</a:t>
          </a:r>
        </a:p>
      </dsp:txBody>
      <dsp:txXfrm>
        <a:off x="268740" y="2270966"/>
        <a:ext cx="3462618" cy="346292"/>
      </dsp:txXfrm>
    </dsp:sp>
    <dsp:sp modelId="{4BCB5F10-BDE0-4C54-8927-A63DA5E25D1A}">
      <dsp:nvSpPr>
        <dsp:cNvPr id="0" name=""/>
        <dsp:cNvSpPr/>
      </dsp:nvSpPr>
      <dsp:spPr>
        <a:xfrm>
          <a:off x="0" y="3463767"/>
          <a:ext cx="5000124" cy="552825"/>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8065" tIns="270764" rIns="38806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Social media &amp; google mapping training</a:t>
          </a:r>
        </a:p>
      </dsp:txBody>
      <dsp:txXfrm>
        <a:off x="0" y="3463767"/>
        <a:ext cx="5000124" cy="552825"/>
      </dsp:txXfrm>
    </dsp:sp>
    <dsp:sp modelId="{B97AA548-D069-41BF-89B7-121FA0497267}">
      <dsp:nvSpPr>
        <dsp:cNvPr id="0" name=""/>
        <dsp:cNvSpPr/>
      </dsp:nvSpPr>
      <dsp:spPr>
        <a:xfrm>
          <a:off x="250006" y="3271887"/>
          <a:ext cx="3500086" cy="38376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577850">
            <a:lnSpc>
              <a:spcPct val="90000"/>
            </a:lnSpc>
            <a:spcBef>
              <a:spcPct val="0"/>
            </a:spcBef>
            <a:spcAft>
              <a:spcPct val="35000"/>
            </a:spcAft>
            <a:buNone/>
          </a:pPr>
          <a:r>
            <a:rPr lang="en-US" sz="1300" kern="1200"/>
            <a:t>Pine City Area Chamber of Commerce</a:t>
          </a:r>
        </a:p>
      </dsp:txBody>
      <dsp:txXfrm>
        <a:off x="268740" y="3290621"/>
        <a:ext cx="3462618" cy="346292"/>
      </dsp:txXfrm>
    </dsp:sp>
    <dsp:sp modelId="{55E89618-7EAA-40DE-B995-C85AD7E9FB76}">
      <dsp:nvSpPr>
        <dsp:cNvPr id="0" name=""/>
        <dsp:cNvSpPr/>
      </dsp:nvSpPr>
      <dsp:spPr>
        <a:xfrm>
          <a:off x="0" y="4278672"/>
          <a:ext cx="5000124" cy="9828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8065" tIns="270764" rIns="388065"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Hotspots available for 2 weeks (check-out like books)</a:t>
          </a:r>
        </a:p>
        <a:p>
          <a:pPr marL="114300" lvl="1" indent="-114300" algn="l" defTabSz="577850">
            <a:lnSpc>
              <a:spcPct val="90000"/>
            </a:lnSpc>
            <a:spcBef>
              <a:spcPct val="0"/>
            </a:spcBef>
            <a:spcAft>
              <a:spcPct val="15000"/>
            </a:spcAft>
            <a:buChar char="•"/>
          </a:pPr>
          <a:r>
            <a:rPr lang="en-US" sz="1300" kern="1200" dirty="0"/>
            <a:t>Offer training on digital devices (</a:t>
          </a:r>
          <a:r>
            <a:rPr lang="en-US" sz="1300" kern="1200" dirty="0" err="1"/>
            <a:t>ipads</a:t>
          </a:r>
          <a:r>
            <a:rPr lang="en-US" sz="1300" kern="1200" dirty="0"/>
            <a:t>, phones, computers)</a:t>
          </a:r>
        </a:p>
        <a:p>
          <a:pPr marL="114300" lvl="1" indent="-114300" algn="l" defTabSz="577850">
            <a:lnSpc>
              <a:spcPct val="90000"/>
            </a:lnSpc>
            <a:spcBef>
              <a:spcPct val="0"/>
            </a:spcBef>
            <a:spcAft>
              <a:spcPct val="15000"/>
            </a:spcAft>
            <a:buChar char="•"/>
          </a:pPr>
          <a:r>
            <a:rPr lang="en-US" sz="1300" kern="1200" dirty="0"/>
            <a:t>Locations in Pine City, Hinckley, Sandstone</a:t>
          </a:r>
        </a:p>
      </dsp:txBody>
      <dsp:txXfrm>
        <a:off x="0" y="4278672"/>
        <a:ext cx="5000124" cy="982800"/>
      </dsp:txXfrm>
    </dsp:sp>
    <dsp:sp modelId="{3B413E1A-4B2C-449A-A916-90E852A616E2}">
      <dsp:nvSpPr>
        <dsp:cNvPr id="0" name=""/>
        <dsp:cNvSpPr/>
      </dsp:nvSpPr>
      <dsp:spPr>
        <a:xfrm>
          <a:off x="250006" y="4086792"/>
          <a:ext cx="3500086" cy="38376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577850">
            <a:lnSpc>
              <a:spcPct val="90000"/>
            </a:lnSpc>
            <a:spcBef>
              <a:spcPct val="0"/>
            </a:spcBef>
            <a:spcAft>
              <a:spcPct val="35000"/>
            </a:spcAft>
            <a:buNone/>
          </a:pPr>
          <a:r>
            <a:rPr lang="en-US" sz="1300" kern="1200" dirty="0"/>
            <a:t>East Central Regional Library</a:t>
          </a:r>
        </a:p>
      </dsp:txBody>
      <dsp:txXfrm>
        <a:off x="268740" y="4105526"/>
        <a:ext cx="3462618"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1407E-0C26-4F99-977B-1894826B2D5D}">
      <dsp:nvSpPr>
        <dsp:cNvPr id="0" name=""/>
        <dsp:cNvSpPr/>
      </dsp:nvSpPr>
      <dsp:spPr>
        <a:xfrm>
          <a:off x="0" y="23164"/>
          <a:ext cx="4697730" cy="177145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More people are working from home &amp; not commuting as much </a:t>
          </a:r>
          <a:endParaRPr lang="en-US" sz="2500" kern="1200"/>
        </a:p>
      </dsp:txBody>
      <dsp:txXfrm>
        <a:off x="86475" y="109639"/>
        <a:ext cx="4524780" cy="1598503"/>
      </dsp:txXfrm>
    </dsp:sp>
    <dsp:sp modelId="{799F32DD-533A-459E-8332-404C1EA9A866}">
      <dsp:nvSpPr>
        <dsp:cNvPr id="0" name=""/>
        <dsp:cNvSpPr/>
      </dsp:nvSpPr>
      <dsp:spPr>
        <a:xfrm>
          <a:off x="0" y="1866617"/>
          <a:ext cx="4697730" cy="1771453"/>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Pine County businesses and organizations are seeking ways to be sustainable (solar installations, etc.)</a:t>
          </a:r>
          <a:endParaRPr lang="en-US" sz="2500" kern="1200"/>
        </a:p>
      </dsp:txBody>
      <dsp:txXfrm>
        <a:off x="86475" y="1953092"/>
        <a:ext cx="4524780" cy="1598503"/>
      </dsp:txXfrm>
    </dsp:sp>
    <dsp:sp modelId="{9D724346-0B65-460B-AC02-4DA670CB5856}">
      <dsp:nvSpPr>
        <dsp:cNvPr id="0" name=""/>
        <dsp:cNvSpPr/>
      </dsp:nvSpPr>
      <dsp:spPr>
        <a:xfrm>
          <a:off x="0" y="3710070"/>
          <a:ext cx="4697730" cy="1771453"/>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a:t>A plastic bags-for-benches program in Pine City was quite successful.</a:t>
          </a:r>
          <a:endParaRPr lang="en-US" sz="2500" kern="1200"/>
        </a:p>
      </dsp:txBody>
      <dsp:txXfrm>
        <a:off x="86475" y="3796545"/>
        <a:ext cx="4524780" cy="15985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69935-DFB8-4DF2-8108-A79B6CC150A9}">
      <dsp:nvSpPr>
        <dsp:cNvPr id="0" name=""/>
        <dsp:cNvSpPr/>
      </dsp:nvSpPr>
      <dsp:spPr>
        <a:xfrm>
          <a:off x="0" y="60298"/>
          <a:ext cx="5000124" cy="86008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January 2021: Pine County Board of Commissioners identified broadband as one of its top priorities.</a:t>
          </a:r>
        </a:p>
      </dsp:txBody>
      <dsp:txXfrm>
        <a:off x="41986" y="102284"/>
        <a:ext cx="4916152" cy="776115"/>
      </dsp:txXfrm>
    </dsp:sp>
    <dsp:sp modelId="{08CF79E6-45A2-4169-B204-75933B37B007}">
      <dsp:nvSpPr>
        <dsp:cNvPr id="0" name=""/>
        <dsp:cNvSpPr/>
      </dsp:nvSpPr>
      <dsp:spPr>
        <a:xfrm>
          <a:off x="0" y="954945"/>
          <a:ext cx="5000124" cy="860087"/>
        </a:xfrm>
        <a:prstGeom prst="roundRect">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February 2021: Over 50 community members shared their broadband stories at a special meeting with County Commissioners</a:t>
          </a:r>
        </a:p>
      </dsp:txBody>
      <dsp:txXfrm>
        <a:off x="41986" y="996931"/>
        <a:ext cx="4916152" cy="776115"/>
      </dsp:txXfrm>
    </dsp:sp>
    <dsp:sp modelId="{94923F84-48F0-46B5-BC1D-8DF236C87618}">
      <dsp:nvSpPr>
        <dsp:cNvPr id="0" name=""/>
        <dsp:cNvSpPr/>
      </dsp:nvSpPr>
      <dsp:spPr>
        <a:xfrm>
          <a:off x="0" y="1849592"/>
          <a:ext cx="5000124" cy="860087"/>
        </a:xfrm>
        <a:prstGeom prst="roundRect">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March - June 2021: 19 community members participated for 15 weeks in gaining broadband leadership education, gathering local broadband information and establishing broadband goals as a community.</a:t>
          </a:r>
        </a:p>
      </dsp:txBody>
      <dsp:txXfrm>
        <a:off x="41986" y="1891578"/>
        <a:ext cx="4916152" cy="776115"/>
      </dsp:txXfrm>
    </dsp:sp>
    <dsp:sp modelId="{45D838A6-DF52-409E-8E29-379FABF12EFA}">
      <dsp:nvSpPr>
        <dsp:cNvPr id="0" name=""/>
        <dsp:cNvSpPr/>
      </dsp:nvSpPr>
      <dsp:spPr>
        <a:xfrm>
          <a:off x="0" y="2744240"/>
          <a:ext cx="5000124" cy="860087"/>
        </a:xfrm>
        <a:prstGeom prst="roundRect">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July 2021: Pine County hosted meetings with cities and townships regarding the American Rescue Plan Act funding and eligibility of broadband.</a:t>
          </a:r>
        </a:p>
      </dsp:txBody>
      <dsp:txXfrm>
        <a:off x="41986" y="2786226"/>
        <a:ext cx="4916152" cy="776115"/>
      </dsp:txXfrm>
    </dsp:sp>
    <dsp:sp modelId="{4AAB480C-C508-4797-BB21-E79D10DB4CC0}">
      <dsp:nvSpPr>
        <dsp:cNvPr id="0" name=""/>
        <dsp:cNvSpPr/>
      </dsp:nvSpPr>
      <dsp:spPr>
        <a:xfrm>
          <a:off x="0" y="3638887"/>
          <a:ext cx="5000124" cy="860087"/>
        </a:xfrm>
        <a:prstGeom prst="roundRect">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September 2021: Over a dozen community leaders have agreed to help steer the community's vision for improving access to technology &amp; broadband, by identifying projects throughout the County which can use Blandin grant funds to execute their community's plans. </a:t>
          </a:r>
        </a:p>
      </dsp:txBody>
      <dsp:txXfrm>
        <a:off x="41986" y="3680873"/>
        <a:ext cx="4916152" cy="776115"/>
      </dsp:txXfrm>
    </dsp:sp>
    <dsp:sp modelId="{2EE90017-5FA6-4F2B-B64B-113CC21370FE}">
      <dsp:nvSpPr>
        <dsp:cNvPr id="0" name=""/>
        <dsp:cNvSpPr/>
      </dsp:nvSpPr>
      <dsp:spPr>
        <a:xfrm>
          <a:off x="0" y="4533534"/>
          <a:ext cx="5000124" cy="860087"/>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News releases of all milestones &amp; facebook posts sharing progress</a:t>
          </a:r>
        </a:p>
      </dsp:txBody>
      <dsp:txXfrm>
        <a:off x="41986" y="4575520"/>
        <a:ext cx="4916152" cy="7761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CBB36-3460-4BCF-8B52-93BC164744C0}">
      <dsp:nvSpPr>
        <dsp:cNvPr id="0" name=""/>
        <dsp:cNvSpPr/>
      </dsp:nvSpPr>
      <dsp:spPr>
        <a:xfrm>
          <a:off x="759731" y="225"/>
          <a:ext cx="2838883" cy="170333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We have one of the best state parks white water rafting in the Midwest. Vacationers are not happy with slow Internet service when they try to send videos or photos of their adventures. </a:t>
          </a:r>
          <a:endParaRPr lang="en-US" sz="1600" kern="1200"/>
        </a:p>
      </dsp:txBody>
      <dsp:txXfrm>
        <a:off x="759731" y="225"/>
        <a:ext cx="2838883" cy="1703330"/>
      </dsp:txXfrm>
    </dsp:sp>
    <dsp:sp modelId="{D1F71D17-9E26-415E-B989-02BAAB553954}">
      <dsp:nvSpPr>
        <dsp:cNvPr id="0" name=""/>
        <dsp:cNvSpPr/>
      </dsp:nvSpPr>
      <dsp:spPr>
        <a:xfrm>
          <a:off x="759731" y="1987444"/>
          <a:ext cx="2838883" cy="170333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Also, we have an outstanding environmental center with over 4000-7000 people attending in one year. The number one complaint by most was slow Internet service.</a:t>
          </a:r>
          <a:endParaRPr lang="en-US" sz="1600" kern="1200"/>
        </a:p>
      </dsp:txBody>
      <dsp:txXfrm>
        <a:off x="759731" y="1987444"/>
        <a:ext cx="2838883" cy="1703330"/>
      </dsp:txXfrm>
    </dsp:sp>
    <dsp:sp modelId="{2120306D-8C89-4527-97DA-5267C7171FDE}">
      <dsp:nvSpPr>
        <dsp:cNvPr id="0" name=""/>
        <dsp:cNvSpPr/>
      </dsp:nvSpPr>
      <dsp:spPr>
        <a:xfrm>
          <a:off x="759731" y="3974662"/>
          <a:ext cx="2838883" cy="170333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A number of organizations in Pine City are using social media well to connect with users and constituents.</a:t>
          </a:r>
          <a:endParaRPr lang="en-US" sz="1600" kern="1200"/>
        </a:p>
      </dsp:txBody>
      <dsp:txXfrm>
        <a:off x="759731" y="3974662"/>
        <a:ext cx="2838883" cy="17033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ACDC5E-252D-4446-BD34-990C50265C07}" type="datetimeFigureOut">
              <a:rPr lang="en-US" smtClean="0"/>
              <a:t>11/15/2021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81359-A2AF-4AD9-8C2E-750548E47DB2}" type="slidenum">
              <a:rPr lang="en-US" smtClean="0"/>
              <a:t>‹#›</a:t>
            </a:fld>
            <a:endParaRPr lang="en-US"/>
          </a:p>
        </p:txBody>
      </p:sp>
    </p:spTree>
    <p:extLst>
      <p:ext uri="{BB962C8B-B14F-4D97-AF65-F5344CB8AC3E}">
        <p14:creationId xmlns:p14="http://schemas.microsoft.com/office/powerpoint/2010/main" val="154867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81359-A2AF-4AD9-8C2E-750548E47DB2}" type="slidenum">
              <a:rPr lang="en-US" smtClean="0"/>
              <a:t>6</a:t>
            </a:fld>
            <a:endParaRPr lang="en-US"/>
          </a:p>
        </p:txBody>
      </p:sp>
    </p:spTree>
    <p:extLst>
      <p:ext uri="{BB962C8B-B14F-4D97-AF65-F5344CB8AC3E}">
        <p14:creationId xmlns:p14="http://schemas.microsoft.com/office/powerpoint/2010/main" val="185240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81359-A2AF-4AD9-8C2E-750548E47DB2}" type="slidenum">
              <a:rPr lang="en-US" smtClean="0"/>
              <a:t>18</a:t>
            </a:fld>
            <a:endParaRPr lang="en-US"/>
          </a:p>
        </p:txBody>
      </p:sp>
    </p:spTree>
    <p:extLst>
      <p:ext uri="{BB962C8B-B14F-4D97-AF65-F5344CB8AC3E}">
        <p14:creationId xmlns:p14="http://schemas.microsoft.com/office/powerpoint/2010/main" val="4276464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0001B3-E368-48EB-8734-87DD0150E601}"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52123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001B3-E368-48EB-8734-87DD0150E601}"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01274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001B3-E368-48EB-8734-87DD0150E601}"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334800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001B3-E368-48EB-8734-87DD0150E601}"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264607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001B3-E368-48EB-8734-87DD0150E601}"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57131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0001B3-E368-48EB-8734-87DD0150E601}"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35901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0001B3-E368-48EB-8734-87DD0150E601}" type="datetimeFigureOut">
              <a:rPr lang="en-US" smtClean="0"/>
              <a:t>11/15/2021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308969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0001B3-E368-48EB-8734-87DD0150E601}" type="datetimeFigureOut">
              <a:rPr lang="en-US" smtClean="0"/>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52822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001B3-E368-48EB-8734-87DD0150E601}"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3905928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001B3-E368-48EB-8734-87DD0150E601}"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381190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001B3-E368-48EB-8734-87DD0150E601}"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14246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001B3-E368-48EB-8734-87DD0150E601}" type="datetimeFigureOut">
              <a:rPr lang="en-US" smtClean="0"/>
              <a:t>11/15/2021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74130-B545-47FD-A80C-171A4CB7DE76}" type="slidenum">
              <a:rPr lang="en-US" smtClean="0"/>
              <a:t>‹#›</a:t>
            </a:fld>
            <a:endParaRPr lang="en-US"/>
          </a:p>
        </p:txBody>
      </p:sp>
    </p:spTree>
    <p:extLst>
      <p:ext uri="{BB962C8B-B14F-4D97-AF65-F5344CB8AC3E}">
        <p14:creationId xmlns:p14="http://schemas.microsoft.com/office/powerpoint/2010/main" val="3780948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5AC7-81B9-D444-BD3E-DA07341243C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1EDD733-DE0D-AB4F-AAE8-04195A9197AB}"/>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337D985-A7E5-1844-BCC3-85EA2D3C3E2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26727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ED955B3-8B4E-3E4D-B75C-1047798378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6284" y="457200"/>
            <a:ext cx="4591431" cy="5943600"/>
          </a:xfrm>
          <a:prstGeom prst="rect">
            <a:avLst/>
          </a:prstGeom>
        </p:spPr>
      </p:pic>
    </p:spTree>
    <p:extLst>
      <p:ext uri="{BB962C8B-B14F-4D97-AF65-F5344CB8AC3E}">
        <p14:creationId xmlns:p14="http://schemas.microsoft.com/office/powerpoint/2010/main" val="1873788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7B3FD2-3C87-6749-A88D-C657D061AB46}"/>
              </a:ext>
            </a:extLst>
          </p:cNvPr>
          <p:cNvSpPr>
            <a:spLocks noGrp="1"/>
          </p:cNvSpPr>
          <p:nvPr>
            <p:ph type="title"/>
          </p:nvPr>
        </p:nvSpPr>
        <p:spPr/>
        <p:txBody>
          <a:bodyPr/>
          <a:lstStyle/>
          <a:p>
            <a:r>
              <a:rPr lang="en-US" dirty="0"/>
              <a:t>Knowledge Workforce Discussion</a:t>
            </a:r>
          </a:p>
        </p:txBody>
      </p:sp>
      <p:sp>
        <p:nvSpPr>
          <p:cNvPr id="6" name="Content Placeholder 5">
            <a:extLst>
              <a:ext uri="{FF2B5EF4-FFF2-40B4-BE49-F238E27FC236}">
                <a16:creationId xmlns:a16="http://schemas.microsoft.com/office/drawing/2014/main" id="{DA1E6DE0-BF92-9448-A04D-BA3B3898F4CA}"/>
              </a:ext>
            </a:extLst>
          </p:cNvPr>
          <p:cNvSpPr>
            <a:spLocks noGrp="1"/>
          </p:cNvSpPr>
          <p:nvPr>
            <p:ph idx="1"/>
          </p:nvPr>
        </p:nvSpPr>
        <p:spPr/>
        <p:txBody>
          <a:bodyPr/>
          <a:lstStyle/>
          <a:p>
            <a:r>
              <a:rPr lang="en-US" dirty="0"/>
              <a:t>How would you describe your local workforce?</a:t>
            </a:r>
          </a:p>
          <a:p>
            <a:r>
              <a:rPr lang="en-US" dirty="0"/>
              <a:t>What are the strengths?</a:t>
            </a:r>
          </a:p>
          <a:p>
            <a:r>
              <a:rPr lang="en-US" dirty="0"/>
              <a:t>What are the shortcomings?</a:t>
            </a:r>
          </a:p>
          <a:p>
            <a:r>
              <a:rPr lang="en-US" dirty="0"/>
              <a:t>What assets do you have for improving workforce skills and availability?</a:t>
            </a:r>
          </a:p>
          <a:p>
            <a:r>
              <a:rPr lang="en-US" dirty="0"/>
              <a:t>Who are the key players in this discussion?</a:t>
            </a:r>
          </a:p>
          <a:p>
            <a:endParaRPr lang="en-US" dirty="0"/>
          </a:p>
        </p:txBody>
      </p:sp>
    </p:spTree>
    <p:extLst>
      <p:ext uri="{BB962C8B-B14F-4D97-AF65-F5344CB8AC3E}">
        <p14:creationId xmlns:p14="http://schemas.microsoft.com/office/powerpoint/2010/main" val="20135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a:xfrm>
            <a:off x="628650" y="557189"/>
            <a:ext cx="2530602" cy="5567891"/>
          </a:xfrm>
        </p:spPr>
        <p:txBody>
          <a:bodyPr>
            <a:normAutofit/>
          </a:bodyPr>
          <a:lstStyle/>
          <a:p>
            <a:r>
              <a:rPr lang="en-US" sz="4200"/>
              <a:t>Our Workforce Story</a:t>
            </a:r>
          </a:p>
        </p:txBody>
      </p:sp>
      <p:graphicFrame>
        <p:nvGraphicFramePr>
          <p:cNvPr id="8" name="Content Placeholder 5">
            <a:extLst>
              <a:ext uri="{FF2B5EF4-FFF2-40B4-BE49-F238E27FC236}">
                <a16:creationId xmlns:a16="http://schemas.microsoft.com/office/drawing/2014/main" id="{89AC3862-4DEA-4350-9F5F-FED0A36A9DE4}"/>
              </a:ext>
            </a:extLst>
          </p:cNvPr>
          <p:cNvGraphicFramePr>
            <a:graphicFrameLocks noGrp="1"/>
          </p:cNvGraphicFramePr>
          <p:nvPr>
            <p:ph idx="1"/>
            <p:extLst>
              <p:ext uri="{D42A27DB-BD31-4B8C-83A1-F6EECF244321}">
                <p14:modId xmlns:p14="http://schemas.microsoft.com/office/powerpoint/2010/main" val="2947885899"/>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0884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515125" y="1153572"/>
            <a:ext cx="2400300" cy="4461163"/>
          </a:xfrm>
        </p:spPr>
        <p:txBody>
          <a:bodyPr>
            <a:normAutofit/>
          </a:bodyPr>
          <a:lstStyle/>
          <a:p>
            <a:r>
              <a:rPr lang="en-US" sz="3400">
                <a:solidFill>
                  <a:srgbClr val="FFFFFF"/>
                </a:solidFill>
              </a:rPr>
              <a:t>Community Survey Response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926661D-F2CA-5447-88E1-74ACA9F11124}"/>
              </a:ext>
            </a:extLst>
          </p:cNvPr>
          <p:cNvSpPr>
            <a:spLocks noGrp="1"/>
          </p:cNvSpPr>
          <p:nvPr>
            <p:ph idx="1"/>
          </p:nvPr>
        </p:nvSpPr>
        <p:spPr>
          <a:xfrm>
            <a:off x="3335481" y="591344"/>
            <a:ext cx="5179868" cy="5585619"/>
          </a:xfrm>
        </p:spPr>
        <p:txBody>
          <a:bodyPr anchor="ctr">
            <a:normAutofit fontScale="92500" lnSpcReduction="10000"/>
          </a:bodyPr>
          <a:lstStyle/>
          <a:p>
            <a:pPr>
              <a:lnSpc>
                <a:spcPct val="90000"/>
              </a:lnSpc>
            </a:pPr>
            <a:r>
              <a:rPr lang="en-US" sz="1900" dirty="0"/>
              <a:t>Those with NO internet or ONLY cellular hotspots were asked: “If you had internet access at this location, would you use it for:”</a:t>
            </a:r>
          </a:p>
          <a:p>
            <a:pPr lvl="1">
              <a:lnSpc>
                <a:spcPct val="90000"/>
              </a:lnSpc>
            </a:pPr>
            <a:r>
              <a:rPr lang="en-US" sz="1900" dirty="0"/>
              <a:t>54/155 (35%) said for Education</a:t>
            </a:r>
          </a:p>
          <a:p>
            <a:pPr lvl="1">
              <a:lnSpc>
                <a:spcPct val="90000"/>
              </a:lnSpc>
            </a:pPr>
            <a:r>
              <a:rPr lang="en-US" sz="1900" dirty="0"/>
              <a:t>73/155 (47%) said to Earn Income</a:t>
            </a:r>
          </a:p>
          <a:p>
            <a:pPr>
              <a:lnSpc>
                <a:spcPct val="90000"/>
              </a:lnSpc>
            </a:pPr>
            <a:r>
              <a:rPr lang="en-US" sz="1900" dirty="0"/>
              <a:t>113/608 (18%) of Pine County respondents either:</a:t>
            </a:r>
          </a:p>
          <a:p>
            <a:pPr lvl="1">
              <a:lnSpc>
                <a:spcPct val="90000"/>
              </a:lnSpc>
            </a:pPr>
            <a:r>
              <a:rPr lang="en-US" sz="1900" dirty="0"/>
              <a:t>Work from home</a:t>
            </a:r>
          </a:p>
          <a:p>
            <a:pPr lvl="1">
              <a:lnSpc>
                <a:spcPct val="90000"/>
              </a:lnSpc>
            </a:pPr>
            <a:r>
              <a:rPr lang="en-US" sz="1900" dirty="0"/>
              <a:t>Operate a home business</a:t>
            </a:r>
          </a:p>
          <a:p>
            <a:pPr lvl="1">
              <a:lnSpc>
                <a:spcPct val="90000"/>
              </a:lnSpc>
            </a:pPr>
            <a:r>
              <a:rPr lang="en-US" sz="1900" dirty="0"/>
              <a:t>Attend school online</a:t>
            </a:r>
          </a:p>
          <a:p>
            <a:pPr>
              <a:lnSpc>
                <a:spcPct val="90000"/>
              </a:lnSpc>
            </a:pPr>
            <a:r>
              <a:rPr lang="en-US" sz="1800" i="1" dirty="0">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Pine County will see exponential growth as more and more individuals decide to move north; as well as the shift in culture where younger adults want to stay closer to home with the uncertainty of the world around them. Speaking from recruiting experience, we are seeing phenomenal pools of candidates from both local and commutable distances. During the interview process, candidates want to relocate to this area but express concern with the lack of local business (options), housing, and internet service. Those three areas must be focused on to retain and maintain a high-quality workforce.”</a:t>
            </a:r>
            <a:endParaRPr lang="en-US" sz="1500" dirty="0"/>
          </a:p>
        </p:txBody>
      </p:sp>
    </p:spTree>
    <p:extLst>
      <p:ext uri="{BB962C8B-B14F-4D97-AF65-F5344CB8AC3E}">
        <p14:creationId xmlns:p14="http://schemas.microsoft.com/office/powerpoint/2010/main" val="4052222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EE9A71-F18F-8144-8C4D-F7543666472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rot="16200000">
            <a:off x="2419126" y="-1859056"/>
            <a:ext cx="4303462" cy="8661654"/>
          </a:xfrm>
          <a:prstGeom prst="rect">
            <a:avLst/>
          </a:prstGeom>
        </p:spPr>
      </p:pic>
      <p:sp>
        <p:nvSpPr>
          <p:cNvPr id="37" name="Rectangle 36">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850850E2-CBFC-C44B-A58D-30568C88B603}"/>
              </a:ext>
            </a:extLst>
          </p:cNvPr>
          <p:cNvSpPr>
            <a:spLocks noChangeAspect="1"/>
          </p:cNvSpPr>
          <p:nvPr/>
        </p:nvSpPr>
        <p:spPr>
          <a:xfrm>
            <a:off x="630936" y="5009083"/>
            <a:ext cx="2167128" cy="134599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2300" dirty="0">
                <a:solidFill>
                  <a:schemeClr val="bg1"/>
                </a:solidFill>
                <a:latin typeface="+mj-lt"/>
                <a:ea typeface="+mj-ea"/>
                <a:cs typeface="+mj-cs"/>
              </a:rPr>
              <a:t>Include</a:t>
            </a:r>
          </a:p>
        </p:txBody>
      </p:sp>
      <p:cxnSp>
        <p:nvCxnSpPr>
          <p:cNvPr id="39" name="Straight Connector 38">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idx="1"/>
          </p:nvPr>
        </p:nvSpPr>
        <p:spPr>
          <a:xfrm>
            <a:off x="3284982" y="5009083"/>
            <a:ext cx="5232654" cy="1345997"/>
          </a:xfrm>
        </p:spPr>
        <p:txBody>
          <a:bodyPr vert="horz" lIns="91440" tIns="45720" rIns="91440" bIns="45720" rtlCol="0" anchor="ctr">
            <a:noAutofit/>
          </a:bodyPr>
          <a:lstStyle/>
          <a:p>
            <a:pPr algn="ctr">
              <a:lnSpc>
                <a:spcPct val="90000"/>
              </a:lnSpc>
            </a:pPr>
            <a:r>
              <a:rPr lang="en-US" sz="2800" dirty="0">
                <a:solidFill>
                  <a:schemeClr val="bg1"/>
                </a:solidFill>
              </a:rPr>
              <a:t>Digital equality means computers, skills, and access for all!</a:t>
            </a:r>
          </a:p>
        </p:txBody>
      </p:sp>
    </p:spTree>
    <p:extLst>
      <p:ext uri="{BB962C8B-B14F-4D97-AF65-F5344CB8AC3E}">
        <p14:creationId xmlns:p14="http://schemas.microsoft.com/office/powerpoint/2010/main" val="348597915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8DEB-B4A5-4D40-9E5B-B40B769C321E}"/>
              </a:ext>
            </a:extLst>
          </p:cNvPr>
          <p:cNvSpPr>
            <a:spLocks noGrp="1"/>
          </p:cNvSpPr>
          <p:nvPr>
            <p:ph type="title"/>
          </p:nvPr>
        </p:nvSpPr>
        <p:spPr/>
        <p:txBody>
          <a:bodyPr/>
          <a:lstStyle/>
          <a:p>
            <a:r>
              <a:rPr lang="en-US" dirty="0"/>
              <a:t>Digital Equity Discussion</a:t>
            </a:r>
          </a:p>
        </p:txBody>
      </p:sp>
      <p:sp>
        <p:nvSpPr>
          <p:cNvPr id="3" name="Content Placeholder 2">
            <a:extLst>
              <a:ext uri="{FF2B5EF4-FFF2-40B4-BE49-F238E27FC236}">
                <a16:creationId xmlns:a16="http://schemas.microsoft.com/office/drawing/2014/main" id="{A4B95270-A403-6242-8CAD-525F02344FA7}"/>
              </a:ext>
            </a:extLst>
          </p:cNvPr>
          <p:cNvSpPr>
            <a:spLocks noGrp="1"/>
          </p:cNvSpPr>
          <p:nvPr>
            <p:ph idx="1"/>
          </p:nvPr>
        </p:nvSpPr>
        <p:spPr/>
        <p:txBody>
          <a:bodyPr/>
          <a:lstStyle/>
          <a:p>
            <a:r>
              <a:rPr lang="en-US" dirty="0"/>
              <a:t>Who in the community is being left behind on technology?</a:t>
            </a:r>
          </a:p>
          <a:p>
            <a:r>
              <a:rPr lang="en-US" dirty="0"/>
              <a:t>What are the biggest challenges?</a:t>
            </a:r>
          </a:p>
          <a:p>
            <a:pPr lvl="1"/>
            <a:r>
              <a:rPr lang="en-US" dirty="0"/>
              <a:t>Internet connectivity</a:t>
            </a:r>
          </a:p>
          <a:p>
            <a:pPr lvl="1"/>
            <a:r>
              <a:rPr lang="en-US" dirty="0"/>
              <a:t>Computers and devices</a:t>
            </a:r>
          </a:p>
          <a:p>
            <a:pPr lvl="1"/>
            <a:r>
              <a:rPr lang="en-US" dirty="0"/>
              <a:t>Skills</a:t>
            </a:r>
          </a:p>
          <a:p>
            <a:r>
              <a:rPr lang="en-US" dirty="0"/>
              <a:t>How can the responses made during the pandemic be carried forward?</a:t>
            </a:r>
          </a:p>
        </p:txBody>
      </p:sp>
    </p:spTree>
    <p:extLst>
      <p:ext uri="{BB962C8B-B14F-4D97-AF65-F5344CB8AC3E}">
        <p14:creationId xmlns:p14="http://schemas.microsoft.com/office/powerpoint/2010/main" val="3047069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a:xfrm>
            <a:off x="393555" y="620392"/>
            <a:ext cx="2856201" cy="5504688"/>
          </a:xfrm>
        </p:spPr>
        <p:txBody>
          <a:bodyPr>
            <a:normAutofit/>
          </a:bodyPr>
          <a:lstStyle/>
          <a:p>
            <a:r>
              <a:rPr lang="en-US" sz="5200">
                <a:solidFill>
                  <a:schemeClr val="accent5"/>
                </a:solidFill>
              </a:rPr>
              <a:t>Our Digital Equity Story</a:t>
            </a:r>
          </a:p>
        </p:txBody>
      </p:sp>
      <p:graphicFrame>
        <p:nvGraphicFramePr>
          <p:cNvPr id="8" name="Content Placeholder 5">
            <a:extLst>
              <a:ext uri="{FF2B5EF4-FFF2-40B4-BE49-F238E27FC236}">
                <a16:creationId xmlns:a16="http://schemas.microsoft.com/office/drawing/2014/main" id="{6652A591-066E-4EBA-BB53-A0607B9C18DE}"/>
              </a:ext>
            </a:extLst>
          </p:cNvPr>
          <p:cNvGraphicFramePr>
            <a:graphicFrameLocks noGrp="1"/>
          </p:cNvGraphicFramePr>
          <p:nvPr>
            <p:ph idx="1"/>
            <p:extLst>
              <p:ext uri="{D42A27DB-BD31-4B8C-83A1-F6EECF244321}">
                <p14:modId xmlns:p14="http://schemas.microsoft.com/office/powerpoint/2010/main" val="667592103"/>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88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628650" y="1336390"/>
            <a:ext cx="4616991" cy="1182927"/>
          </a:xfrm>
        </p:spPr>
        <p:txBody>
          <a:bodyPr anchor="b">
            <a:normAutofit/>
          </a:bodyPr>
          <a:lstStyle/>
          <a:p>
            <a:pPr>
              <a:lnSpc>
                <a:spcPct val="90000"/>
              </a:lnSpc>
            </a:pPr>
            <a:r>
              <a:rPr lang="en-US" sz="3800"/>
              <a:t>Community Survey Response</a:t>
            </a:r>
          </a:p>
        </p:txBody>
      </p:sp>
      <p:cxnSp>
        <p:nvCxnSpPr>
          <p:cNvPr id="19" name="Straight Connector 18">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5927792"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926661D-F2CA-5447-88E1-74ACA9F11124}"/>
              </a:ext>
            </a:extLst>
          </p:cNvPr>
          <p:cNvSpPr>
            <a:spLocks noGrp="1"/>
          </p:cNvSpPr>
          <p:nvPr>
            <p:ph idx="1"/>
          </p:nvPr>
        </p:nvSpPr>
        <p:spPr>
          <a:xfrm>
            <a:off x="602832" y="2590810"/>
            <a:ext cx="4642809" cy="3582980"/>
          </a:xfrm>
        </p:spPr>
        <p:txBody>
          <a:bodyPr anchor="t">
            <a:normAutofit fontScale="32500" lnSpcReduction="20000"/>
          </a:bodyPr>
          <a:lstStyle/>
          <a:p>
            <a:pPr>
              <a:lnSpc>
                <a:spcPct val="90000"/>
              </a:lnSpc>
            </a:pPr>
            <a:r>
              <a:rPr lang="en-US" sz="5600" dirty="0">
                <a:solidFill>
                  <a:schemeClr val="tx1">
                    <a:alpha val="80000"/>
                  </a:schemeClr>
                </a:solidFill>
              </a:rPr>
              <a:t>44% of survey respondents indicated that they do not have fixed internet because it IS NOT OFFERED</a:t>
            </a:r>
          </a:p>
          <a:p>
            <a:pPr marL="0" indent="0">
              <a:lnSpc>
                <a:spcPct val="90000"/>
              </a:lnSpc>
              <a:buNone/>
            </a:pPr>
            <a:endParaRPr lang="en-US" sz="5600" dirty="0">
              <a:solidFill>
                <a:schemeClr val="tx1">
                  <a:alpha val="80000"/>
                </a:schemeClr>
              </a:solidFill>
            </a:endParaRPr>
          </a:p>
          <a:p>
            <a:pPr>
              <a:lnSpc>
                <a:spcPct val="90000"/>
              </a:lnSpc>
            </a:pPr>
            <a:r>
              <a:rPr lang="en-US" sz="5600" i="1" dirty="0">
                <a:effectLst/>
                <a:latin typeface="Calibri" panose="020F0502020204030204" pitchFamily="34" charset="0"/>
                <a:ea typeface="Calibri" panose="020F0502020204030204" pitchFamily="34" charset="0"/>
                <a:cs typeface="Times New Roman" panose="02020603050405020304" pitchFamily="18" charset="0"/>
              </a:rPr>
              <a:t>“As the library system that serves Pine County, we hear regularly from patrons who have trouble accessing broadband.  Our hotspot loan program has been a help, but it's not enough.”</a:t>
            </a:r>
          </a:p>
          <a:p>
            <a:pPr marL="0" indent="0">
              <a:lnSpc>
                <a:spcPct val="90000"/>
              </a:lnSpc>
              <a:buNone/>
            </a:pPr>
            <a:endParaRPr lang="en-US" sz="56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sz="5600" i="1" dirty="0">
                <a:latin typeface="Calibri" panose="020F0502020204030204" pitchFamily="34" charset="0"/>
                <a:ea typeface="Calibri" panose="020F0502020204030204" pitchFamily="34" charset="0"/>
                <a:cs typeface="Times New Roman" panose="02020603050405020304" pitchFamily="18" charset="0"/>
              </a:rPr>
              <a:t>“</a:t>
            </a:r>
            <a:r>
              <a:rPr lang="en-US" sz="6000" i="1" dirty="0">
                <a:effectLst/>
                <a:latin typeface="Calibri" panose="020F0502020204030204" pitchFamily="34" charset="0"/>
                <a:ea typeface="Calibri" panose="020F0502020204030204" pitchFamily="34" charset="0"/>
                <a:cs typeface="Times New Roman" panose="02020603050405020304" pitchFamily="18" charset="0"/>
              </a:rPr>
              <a:t>I, personally, was not able to sell some real estate in Partridge Township when I had a willing buyer who found out how bad the internet access was.  I believe this happens more often than we know.”</a:t>
            </a:r>
          </a:p>
          <a:p>
            <a:pPr>
              <a:lnSpc>
                <a:spcPct val="90000"/>
              </a:lnSpc>
            </a:pPr>
            <a:endParaRPr lang="en-US" sz="1300" dirty="0">
              <a:solidFill>
                <a:schemeClr val="tx1">
                  <a:alpha val="80000"/>
                </a:schemeClr>
              </a:solidFill>
            </a:endParaRPr>
          </a:p>
        </p:txBody>
      </p:sp>
      <p:pic>
        <p:nvPicPr>
          <p:cNvPr id="5" name="Picture 4">
            <a:extLst>
              <a:ext uri="{FF2B5EF4-FFF2-40B4-BE49-F238E27FC236}">
                <a16:creationId xmlns:a16="http://schemas.microsoft.com/office/drawing/2014/main" id="{629B2019-BBC0-4F97-BA9E-7FF2A9779C86}"/>
              </a:ext>
            </a:extLst>
          </p:cNvPr>
          <p:cNvPicPr>
            <a:picLocks noChangeAspect="1"/>
          </p:cNvPicPr>
          <p:nvPr/>
        </p:nvPicPr>
        <p:blipFill rotWithShape="1">
          <a:blip r:embed="rId2"/>
          <a:srcRect l="29851" t="10987" b="13547"/>
          <a:stretch/>
        </p:blipFill>
        <p:spPr>
          <a:xfrm>
            <a:off x="5311883" y="1981202"/>
            <a:ext cx="3235325" cy="3733796"/>
          </a:xfrm>
          <a:prstGeom prst="rect">
            <a:avLst/>
          </a:prstGeom>
        </p:spPr>
      </p:pic>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414" y="1899284"/>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646" y="2189928"/>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2998317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A77542D-CCEC-F44A-AB0F-BE0309576C89}"/>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rot="5400000">
            <a:off x="1143000" y="-1143000"/>
            <a:ext cx="6858000" cy="9144000"/>
          </a:xfrm>
          <a:prstGeom prst="rect">
            <a:avLst/>
          </a:prstGeom>
        </p:spPr>
      </p:pic>
      <p:sp>
        <p:nvSpPr>
          <p:cNvPr id="2" name="Title 1"/>
          <p:cNvSpPr>
            <a:spLocks noGrp="1"/>
          </p:cNvSpPr>
          <p:nvPr>
            <p:ph type="title"/>
          </p:nvPr>
        </p:nvSpPr>
        <p:spPr>
          <a:xfrm>
            <a:off x="1143000" y="1122362"/>
            <a:ext cx="6858000" cy="935038"/>
          </a:xfrm>
        </p:spPr>
        <p:txBody>
          <a:bodyPr vert="horz" lIns="91440" tIns="45720" rIns="91440" bIns="45720" rtlCol="0" anchor="b">
            <a:normAutofit/>
          </a:bodyPr>
          <a:lstStyle/>
          <a:p>
            <a:pPr>
              <a:lnSpc>
                <a:spcPct val="90000"/>
              </a:lnSpc>
            </a:pPr>
            <a:r>
              <a:rPr lang="en-US" sz="6000" dirty="0">
                <a:solidFill>
                  <a:srgbClr val="FFFFFF"/>
                </a:solidFill>
              </a:rPr>
              <a:t>Innovation</a:t>
            </a:r>
          </a:p>
        </p:txBody>
      </p:sp>
      <p:sp>
        <p:nvSpPr>
          <p:cNvPr id="4" name="Text Placeholder 3"/>
          <p:cNvSpPr>
            <a:spLocks noGrp="1"/>
          </p:cNvSpPr>
          <p:nvPr>
            <p:ph type="body" idx="1"/>
          </p:nvPr>
        </p:nvSpPr>
        <p:spPr>
          <a:xfrm>
            <a:off x="1143000" y="4159404"/>
            <a:ext cx="6858000" cy="1098395"/>
          </a:xfrm>
        </p:spPr>
        <p:txBody>
          <a:bodyPr vert="horz" lIns="91440" tIns="45720" rIns="91440" bIns="45720" rtlCol="0">
            <a:normAutofit/>
          </a:bodyPr>
          <a:lstStyle/>
          <a:p>
            <a:pPr algn="ctr">
              <a:lnSpc>
                <a:spcPct val="90000"/>
              </a:lnSpc>
              <a:spcBef>
                <a:spcPts val="1000"/>
              </a:spcBef>
            </a:pPr>
            <a:r>
              <a:rPr lang="en-US">
                <a:solidFill>
                  <a:srgbClr val="FFFFFF"/>
                </a:solidFill>
              </a:rPr>
              <a:t>Innovation refers to doing new  things and doing old things in new and better ways</a:t>
            </a:r>
          </a:p>
        </p:txBody>
      </p:sp>
    </p:spTree>
    <p:extLst>
      <p:ext uri="{BB962C8B-B14F-4D97-AF65-F5344CB8AC3E}">
        <p14:creationId xmlns:p14="http://schemas.microsoft.com/office/powerpoint/2010/main" val="13888455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079D02-A044-5C45-9DE9-3EE340C7E62E}"/>
              </a:ext>
            </a:extLst>
          </p:cNvPr>
          <p:cNvSpPr>
            <a:spLocks noGrp="1"/>
          </p:cNvSpPr>
          <p:nvPr>
            <p:ph type="title"/>
          </p:nvPr>
        </p:nvSpPr>
        <p:spPr/>
        <p:txBody>
          <a:bodyPr/>
          <a:lstStyle/>
          <a:p>
            <a:r>
              <a:rPr lang="en-US" dirty="0"/>
              <a:t>Innovation Discussion</a:t>
            </a:r>
          </a:p>
        </p:txBody>
      </p:sp>
      <p:sp>
        <p:nvSpPr>
          <p:cNvPr id="6" name="Content Placeholder 5">
            <a:extLst>
              <a:ext uri="{FF2B5EF4-FFF2-40B4-BE49-F238E27FC236}">
                <a16:creationId xmlns:a16="http://schemas.microsoft.com/office/drawing/2014/main" id="{7430220A-05F0-864E-A4E7-FB89700DCB1C}"/>
              </a:ext>
            </a:extLst>
          </p:cNvPr>
          <p:cNvSpPr>
            <a:spLocks noGrp="1"/>
          </p:cNvSpPr>
          <p:nvPr>
            <p:ph idx="1"/>
          </p:nvPr>
        </p:nvSpPr>
        <p:spPr/>
        <p:txBody>
          <a:bodyPr/>
          <a:lstStyle/>
          <a:p>
            <a:r>
              <a:rPr lang="en-US" dirty="0"/>
              <a:t>Which people or organizations in the community are doing great things with technology?</a:t>
            </a:r>
          </a:p>
          <a:p>
            <a:r>
              <a:rPr lang="en-US" dirty="0"/>
              <a:t>Which sectors/organizations are falling behind?</a:t>
            </a:r>
          </a:p>
          <a:p>
            <a:r>
              <a:rPr lang="en-US" dirty="0"/>
              <a:t>What are we doing to support entrepreneurs?</a:t>
            </a:r>
          </a:p>
          <a:p>
            <a:r>
              <a:rPr lang="en-US" dirty="0"/>
              <a:t>How does our community handle change?</a:t>
            </a:r>
          </a:p>
        </p:txBody>
      </p:sp>
    </p:spTree>
    <p:extLst>
      <p:ext uri="{BB962C8B-B14F-4D97-AF65-F5344CB8AC3E}">
        <p14:creationId xmlns:p14="http://schemas.microsoft.com/office/powerpoint/2010/main" val="356978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143B64-DD11-E246-951D-199C9DC93100}"/>
              </a:ext>
            </a:extLst>
          </p:cNvPr>
          <p:cNvSpPr>
            <a:spLocks noGrp="1"/>
          </p:cNvSpPr>
          <p:nvPr>
            <p:ph type="title"/>
          </p:nvPr>
        </p:nvSpPr>
        <p:spPr/>
        <p:txBody>
          <a:bodyPr>
            <a:normAutofit fontScale="90000"/>
          </a:bodyPr>
          <a:lstStyle/>
          <a:p>
            <a:r>
              <a:rPr lang="en-US" dirty="0"/>
              <a:t>Agenda</a:t>
            </a:r>
            <a:br>
              <a:rPr lang="en-US" dirty="0"/>
            </a:br>
            <a:endParaRPr lang="en-US" dirty="0"/>
          </a:p>
        </p:txBody>
      </p:sp>
      <p:sp>
        <p:nvSpPr>
          <p:cNvPr id="6" name="Content Placeholder 5">
            <a:extLst>
              <a:ext uri="{FF2B5EF4-FFF2-40B4-BE49-F238E27FC236}">
                <a16:creationId xmlns:a16="http://schemas.microsoft.com/office/drawing/2014/main" id="{80F0087A-7396-0D4D-87E3-977A3610311A}"/>
              </a:ext>
            </a:extLst>
          </p:cNvPr>
          <p:cNvSpPr>
            <a:spLocks noGrp="1"/>
          </p:cNvSpPr>
          <p:nvPr>
            <p:ph idx="1"/>
          </p:nvPr>
        </p:nvSpPr>
        <p:spPr>
          <a:xfrm>
            <a:off x="457200" y="937418"/>
            <a:ext cx="8686800" cy="5645943"/>
          </a:xfrm>
        </p:spPr>
        <p:txBody>
          <a:bodyPr>
            <a:normAutofit fontScale="92500" lnSpcReduction="10000"/>
          </a:bodyPr>
          <a:lstStyle/>
          <a:p>
            <a:r>
              <a:rPr lang="en-US" sz="2800" dirty="0"/>
              <a:t>Welcome</a:t>
            </a:r>
          </a:p>
          <a:p>
            <a:pPr lvl="1"/>
            <a:r>
              <a:rPr lang="en-US" sz="2400" dirty="0"/>
              <a:t>Why we became a Blandin Broadband Community</a:t>
            </a:r>
          </a:p>
          <a:p>
            <a:pPr lvl="1"/>
            <a:r>
              <a:rPr lang="en-US" sz="2400" dirty="0"/>
              <a:t>Lezlie Sauter, chair/leader</a:t>
            </a:r>
          </a:p>
          <a:p>
            <a:r>
              <a:rPr lang="en-US" sz="2800" dirty="0"/>
              <a:t>The Intelligent Community Framework</a:t>
            </a:r>
          </a:p>
          <a:p>
            <a:pPr lvl="1"/>
            <a:r>
              <a:rPr lang="en-US" sz="2400" dirty="0"/>
              <a:t>Blandin Team</a:t>
            </a:r>
          </a:p>
          <a:p>
            <a:r>
              <a:rPr lang="en-US" sz="2800" dirty="0"/>
              <a:t>Community Discussions</a:t>
            </a:r>
          </a:p>
          <a:p>
            <a:pPr lvl="1"/>
            <a:r>
              <a:rPr lang="en-US" sz="2400" dirty="0"/>
              <a:t>By Intelligent Community Element</a:t>
            </a:r>
          </a:p>
          <a:p>
            <a:r>
              <a:rPr lang="en-US" sz="2800" dirty="0"/>
              <a:t>Group Reporting</a:t>
            </a:r>
          </a:p>
          <a:p>
            <a:pPr lvl="1"/>
            <a:r>
              <a:rPr lang="en-US" sz="2400" dirty="0"/>
              <a:t>Assets and Gaps</a:t>
            </a:r>
          </a:p>
          <a:p>
            <a:pPr lvl="1"/>
            <a:r>
              <a:rPr lang="en-US" sz="2400" dirty="0"/>
              <a:t>Desired Outcomes</a:t>
            </a:r>
          </a:p>
          <a:p>
            <a:r>
              <a:rPr lang="en-US" sz="2800" dirty="0"/>
              <a:t>Next Steps</a:t>
            </a:r>
          </a:p>
          <a:p>
            <a:r>
              <a:rPr lang="en-US" sz="2800" dirty="0"/>
              <a:t>Adjourn</a:t>
            </a:r>
            <a:br>
              <a:rPr lang="en-US" sz="2800" dirty="0"/>
            </a:br>
            <a:endParaRPr lang="en-US" sz="2800" dirty="0"/>
          </a:p>
        </p:txBody>
      </p:sp>
    </p:spTree>
    <p:extLst>
      <p:ext uri="{BB962C8B-B14F-4D97-AF65-F5344CB8AC3E}">
        <p14:creationId xmlns:p14="http://schemas.microsoft.com/office/powerpoint/2010/main" val="3551720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Our Innovation Story</a:t>
            </a:r>
          </a:p>
        </p:txBody>
      </p:sp>
      <p:graphicFrame>
        <p:nvGraphicFramePr>
          <p:cNvPr id="18" name="Content Placeholder 5">
            <a:extLst>
              <a:ext uri="{FF2B5EF4-FFF2-40B4-BE49-F238E27FC236}">
                <a16:creationId xmlns:a16="http://schemas.microsoft.com/office/drawing/2014/main" id="{DECA6681-4A66-4CAA-A69D-EFC0E05B68C0}"/>
              </a:ext>
            </a:extLst>
          </p:cNvPr>
          <p:cNvGraphicFramePr>
            <a:graphicFrameLocks noGrp="1"/>
          </p:cNvGraphicFramePr>
          <p:nvPr>
            <p:ph idx="1"/>
            <p:extLst>
              <p:ext uri="{D42A27DB-BD31-4B8C-83A1-F6EECF244321}">
                <p14:modId xmlns:p14="http://schemas.microsoft.com/office/powerpoint/2010/main" val="2640707943"/>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447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3490722" y="329184"/>
            <a:ext cx="5170932" cy="1783080"/>
          </a:xfrm>
        </p:spPr>
        <p:txBody>
          <a:bodyPr anchor="b">
            <a:normAutofit/>
          </a:bodyPr>
          <a:lstStyle/>
          <a:p>
            <a:r>
              <a:rPr lang="en-US" sz="4700"/>
              <a:t>Community Survey Response</a:t>
            </a:r>
          </a:p>
        </p:txBody>
      </p:sp>
      <p:pic>
        <p:nvPicPr>
          <p:cNvPr id="5" name="Picture 4" descr="Desk with stethoscope and computer keyboard">
            <a:extLst>
              <a:ext uri="{FF2B5EF4-FFF2-40B4-BE49-F238E27FC236}">
                <a16:creationId xmlns:a16="http://schemas.microsoft.com/office/drawing/2014/main" id="{61627758-35A6-41A4-AF04-CE396A1566BC}"/>
              </a:ext>
            </a:extLst>
          </p:cNvPr>
          <p:cNvPicPr>
            <a:picLocks noChangeAspect="1"/>
          </p:cNvPicPr>
          <p:nvPr/>
        </p:nvPicPr>
        <p:blipFill rotWithShape="1">
          <a:blip r:embed="rId2"/>
          <a:srcRect l="62685" r="7732" b="-2"/>
          <a:stretch/>
        </p:blipFill>
        <p:spPr>
          <a:xfrm>
            <a:off x="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26661D-F2CA-5447-88E1-74ACA9F11124}"/>
              </a:ext>
            </a:extLst>
          </p:cNvPr>
          <p:cNvSpPr>
            <a:spLocks noGrp="1"/>
          </p:cNvSpPr>
          <p:nvPr>
            <p:ph idx="1"/>
          </p:nvPr>
        </p:nvSpPr>
        <p:spPr>
          <a:xfrm>
            <a:off x="3490722" y="2706624"/>
            <a:ext cx="5170932" cy="3483864"/>
          </a:xfrm>
        </p:spPr>
        <p:txBody>
          <a:bodyPr>
            <a:normAutofit/>
          </a:bodyPr>
          <a:lstStyle/>
          <a:p>
            <a:pPr marL="0" indent="0">
              <a:lnSpc>
                <a:spcPct val="90000"/>
              </a:lnSpc>
              <a:buNone/>
            </a:pPr>
            <a:r>
              <a:rPr lang="en-US" sz="1600" dirty="0"/>
              <a:t>Pine County residents have knowledge and capabilities but…</a:t>
            </a:r>
          </a:p>
          <a:p>
            <a:pPr marL="0" indent="0">
              <a:lnSpc>
                <a:spcPct val="90000"/>
              </a:lnSpc>
              <a:buNone/>
            </a:pPr>
            <a:endParaRPr lang="en-US" sz="1600" dirty="0"/>
          </a:p>
          <a:p>
            <a:pPr marL="0" indent="0">
              <a:lnSpc>
                <a:spcPct val="90000"/>
              </a:lnSpc>
              <a:buNone/>
            </a:pPr>
            <a:r>
              <a:rPr lang="en-US" sz="1600" i="1" dirty="0"/>
              <a:t>“I wish it was possible for my family to have a smart house. It would make me feel safer to get a reliable internet connection at the speeds we would like to have for our big family. During the pandemic, it became clear to us that our internet was in our favor. We had two of our family members working from home. While one would be in a meeting, the other would not be able to do anything. We had to disconnect everything from our internet if we wanted to try to have a good signal and make sure that the internet itself didn't drop off from having too many connections. We can't make our house a smart home due to not being able to have a lot of devices connected as it slows down the traffic due to having so many on our network.”</a:t>
            </a:r>
          </a:p>
        </p:txBody>
      </p:sp>
    </p:spTree>
    <p:extLst>
      <p:ext uri="{BB962C8B-B14F-4D97-AF65-F5344CB8AC3E}">
        <p14:creationId xmlns:p14="http://schemas.microsoft.com/office/powerpoint/2010/main" val="4209967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2637375.jpg">
            <a:extLst>
              <a:ext uri="{FF2B5EF4-FFF2-40B4-BE49-F238E27FC236}">
                <a16:creationId xmlns:a16="http://schemas.microsoft.com/office/drawing/2014/main" id="{2E49E603-52DA-46BB-B275-53D7493C2C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0" y="1"/>
            <a:ext cx="9144000" cy="6857999"/>
          </a:xfrm>
          <a:prstGeom prst="rect">
            <a:avLst/>
          </a:prstGeom>
        </p:spPr>
      </p:pic>
      <p:sp>
        <p:nvSpPr>
          <p:cNvPr id="7" name="Content Placeholder 6"/>
          <p:cNvSpPr>
            <a:spLocks noGrp="1"/>
          </p:cNvSpPr>
          <p:nvPr>
            <p:ph sz="half" idx="1"/>
          </p:nvPr>
        </p:nvSpPr>
        <p:spPr>
          <a:xfrm>
            <a:off x="3962400" y="914400"/>
            <a:ext cx="4953000" cy="1905000"/>
          </a:xfrm>
        </p:spPr>
        <p:txBody>
          <a:bodyPr>
            <a:normAutofit/>
          </a:bodyPr>
          <a:lstStyle/>
          <a:p>
            <a:pPr marL="0" indent="0">
              <a:buNone/>
            </a:pPr>
            <a:r>
              <a:rPr lang="en-US" sz="3400" dirty="0">
                <a:solidFill>
                  <a:schemeClr val="bg1"/>
                </a:solidFill>
              </a:rPr>
              <a:t>Sustainability is economic development with the future in mind</a:t>
            </a:r>
          </a:p>
          <a:p>
            <a:pPr marL="0" indent="0">
              <a:buNone/>
            </a:pPr>
            <a:endParaRPr lang="en-US" dirty="0"/>
          </a:p>
        </p:txBody>
      </p:sp>
    </p:spTree>
    <p:extLst>
      <p:ext uri="{BB962C8B-B14F-4D97-AF65-F5344CB8AC3E}">
        <p14:creationId xmlns:p14="http://schemas.microsoft.com/office/powerpoint/2010/main" val="59282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8D37F5-04A6-0647-9E7B-9075E02F9B4C}"/>
              </a:ext>
            </a:extLst>
          </p:cNvPr>
          <p:cNvSpPr>
            <a:spLocks noGrp="1"/>
          </p:cNvSpPr>
          <p:nvPr>
            <p:ph type="title"/>
          </p:nvPr>
        </p:nvSpPr>
        <p:spPr/>
        <p:txBody>
          <a:bodyPr/>
          <a:lstStyle/>
          <a:p>
            <a:r>
              <a:rPr lang="en-US" dirty="0"/>
              <a:t>Sustainability Discussion</a:t>
            </a:r>
          </a:p>
        </p:txBody>
      </p:sp>
      <p:sp>
        <p:nvSpPr>
          <p:cNvPr id="6" name="Content Placeholder 5">
            <a:extLst>
              <a:ext uri="{FF2B5EF4-FFF2-40B4-BE49-F238E27FC236}">
                <a16:creationId xmlns:a16="http://schemas.microsoft.com/office/drawing/2014/main" id="{DF8BE674-ADE2-3544-8152-EA97CFEABC31}"/>
              </a:ext>
            </a:extLst>
          </p:cNvPr>
          <p:cNvSpPr>
            <a:spLocks noGrp="1"/>
          </p:cNvSpPr>
          <p:nvPr>
            <p:ph idx="1"/>
          </p:nvPr>
        </p:nvSpPr>
        <p:spPr/>
        <p:txBody>
          <a:bodyPr/>
          <a:lstStyle/>
          <a:p>
            <a:r>
              <a:rPr lang="en-US" dirty="0"/>
              <a:t>Has the community had conversations about sustainability as an important goal?</a:t>
            </a:r>
          </a:p>
          <a:p>
            <a:r>
              <a:rPr lang="en-US" dirty="0"/>
              <a:t>Which local organizations have included sustainability in their operating practices, including ongoing measurement of energy use, carbon footprint or waste reduction?</a:t>
            </a:r>
          </a:p>
          <a:p>
            <a:endParaRPr lang="en-US" dirty="0"/>
          </a:p>
        </p:txBody>
      </p:sp>
    </p:spTree>
    <p:extLst>
      <p:ext uri="{BB962C8B-B14F-4D97-AF65-F5344CB8AC3E}">
        <p14:creationId xmlns:p14="http://schemas.microsoft.com/office/powerpoint/2010/main" val="3501054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a:xfrm>
            <a:off x="393555" y="620392"/>
            <a:ext cx="2856201" cy="5504688"/>
          </a:xfrm>
        </p:spPr>
        <p:txBody>
          <a:bodyPr>
            <a:normAutofit/>
          </a:bodyPr>
          <a:lstStyle/>
          <a:p>
            <a:r>
              <a:rPr lang="en-US" sz="3600">
                <a:solidFill>
                  <a:schemeClr val="accent5"/>
                </a:solidFill>
              </a:rPr>
              <a:t>Our Sustainability Story</a:t>
            </a:r>
          </a:p>
        </p:txBody>
      </p:sp>
      <p:graphicFrame>
        <p:nvGraphicFramePr>
          <p:cNvPr id="8" name="Content Placeholder 5">
            <a:extLst>
              <a:ext uri="{FF2B5EF4-FFF2-40B4-BE49-F238E27FC236}">
                <a16:creationId xmlns:a16="http://schemas.microsoft.com/office/drawing/2014/main" id="{135A2BAC-45C0-4BC1-823D-9D2FFC7FCF23}"/>
              </a:ext>
            </a:extLst>
          </p:cNvPr>
          <p:cNvGraphicFramePr>
            <a:graphicFrameLocks noGrp="1"/>
          </p:cNvGraphicFramePr>
          <p:nvPr>
            <p:ph idx="1"/>
            <p:extLst>
              <p:ext uri="{D42A27DB-BD31-4B8C-83A1-F6EECF244321}">
                <p14:modId xmlns:p14="http://schemas.microsoft.com/office/powerpoint/2010/main" val="2772522953"/>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468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515125" y="1153572"/>
            <a:ext cx="2400300" cy="4461163"/>
          </a:xfrm>
        </p:spPr>
        <p:txBody>
          <a:bodyPr>
            <a:normAutofit/>
          </a:bodyPr>
          <a:lstStyle/>
          <a:p>
            <a:r>
              <a:rPr lang="en-US" sz="3400">
                <a:solidFill>
                  <a:srgbClr val="FFFFFF"/>
                </a:solidFill>
              </a:rPr>
              <a:t>Community Survey Response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926661D-F2CA-5447-88E1-74ACA9F11124}"/>
              </a:ext>
            </a:extLst>
          </p:cNvPr>
          <p:cNvSpPr>
            <a:spLocks noGrp="1"/>
          </p:cNvSpPr>
          <p:nvPr>
            <p:ph idx="1"/>
          </p:nvPr>
        </p:nvSpPr>
        <p:spPr>
          <a:xfrm>
            <a:off x="3335481" y="591344"/>
            <a:ext cx="5179868" cy="5585619"/>
          </a:xfrm>
        </p:spPr>
        <p:txBody>
          <a:bodyPr anchor="ctr">
            <a:normAutofit/>
          </a:bodyPr>
          <a:lstStyle/>
          <a:p>
            <a:pPr>
              <a:lnSpc>
                <a:spcPct val="90000"/>
              </a:lnSpc>
            </a:pPr>
            <a:r>
              <a:rPr lang="en-US" sz="2000" b="0" i="1" dirty="0">
                <a:effectLst/>
                <a:latin typeface="National2"/>
              </a:rPr>
              <a:t>Many people desire utilizing sustainable resources such as geothermal or solar, but cost greatly impacts the ability of the average of Pine County resident to do so.</a:t>
            </a:r>
          </a:p>
          <a:p>
            <a:pPr>
              <a:lnSpc>
                <a:spcPct val="90000"/>
              </a:lnSpc>
            </a:pPr>
            <a:r>
              <a:rPr lang="en-US" sz="2000" b="0" i="1" dirty="0">
                <a:effectLst/>
                <a:latin typeface="National2"/>
              </a:rPr>
              <a:t>A plastic bags-for-benches program in Pine City was quite successful.</a:t>
            </a:r>
          </a:p>
          <a:p>
            <a:pPr>
              <a:lnSpc>
                <a:spcPct val="90000"/>
              </a:lnSpc>
            </a:pPr>
            <a:r>
              <a:rPr lang="en-US" sz="2000" b="0" i="1" dirty="0">
                <a:effectLst/>
                <a:latin typeface="National2"/>
              </a:rPr>
              <a:t>Making sustainability programs known and easy to participate would help.</a:t>
            </a:r>
          </a:p>
          <a:p>
            <a:pPr>
              <a:lnSpc>
                <a:spcPct val="90000"/>
              </a:lnSpc>
            </a:pPr>
            <a:r>
              <a:rPr lang="en-US" sz="2000" i="1" dirty="0">
                <a:effectLst/>
                <a:latin typeface="Calibri" panose="020F0502020204030204" pitchFamily="34" charset="0"/>
                <a:ea typeface="Calibri" panose="020F0502020204030204" pitchFamily="34" charset="0"/>
                <a:cs typeface="Times New Roman" panose="02020603050405020304" pitchFamily="18" charset="0"/>
              </a:rPr>
              <a:t>Fast reliable internet is none negotiable. Sustainability is not something you discuss when it should be considered a basic need. As an example, we don't seem to discuss sustainably for electricity. This is simply something we know we get.</a:t>
            </a:r>
          </a:p>
        </p:txBody>
      </p:sp>
    </p:spTree>
    <p:extLst>
      <p:ext uri="{BB962C8B-B14F-4D97-AF65-F5344CB8AC3E}">
        <p14:creationId xmlns:p14="http://schemas.microsoft.com/office/powerpoint/2010/main" val="3597083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Rectangle 2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500"/>
            <a:ext cx="9143999"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3">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6" y="-1500"/>
            <a:ext cx="6089949"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5">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54" y="-3000"/>
            <a:ext cx="9150948"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8902" y="0"/>
            <a:ext cx="8788573"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D958ECD-DD8D-794C-94C3-CEEB518C57ED}"/>
              </a:ext>
            </a:extLst>
          </p:cNvPr>
          <p:cNvSpPr>
            <a:spLocks noChangeAspect="1"/>
          </p:cNvSpPr>
          <p:nvPr/>
        </p:nvSpPr>
        <p:spPr>
          <a:xfrm>
            <a:off x="856979" y="561203"/>
            <a:ext cx="7449518" cy="11659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r>
              <a:rPr lang="en-US" sz="4200">
                <a:solidFill>
                  <a:srgbClr val="FFFFFF"/>
                </a:solidFill>
                <a:latin typeface="+mj-lt"/>
                <a:ea typeface="+mj-ea"/>
                <a:cs typeface="+mj-cs"/>
              </a:rPr>
              <a:t>Engage</a:t>
            </a:r>
          </a:p>
        </p:txBody>
      </p:sp>
      <p:sp>
        <p:nvSpPr>
          <p:cNvPr id="30" name="Rectangle 29">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2888341"/>
            <a:ext cx="9152864"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1D227F-5C1B-5C4E-9E32-ED365E40E6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6997" y="2133758"/>
            <a:ext cx="2500307" cy="3235692"/>
          </a:xfrm>
          <a:prstGeom prst="rect">
            <a:avLst/>
          </a:prstGeom>
        </p:spPr>
      </p:pic>
      <p:pic>
        <p:nvPicPr>
          <p:cNvPr id="11" name="Picture 10" descr="A chalkboard with writing on it&#10;&#10;Description automatically generated with medium confidence">
            <a:extLst>
              <a:ext uri="{FF2B5EF4-FFF2-40B4-BE49-F238E27FC236}">
                <a16:creationId xmlns:a16="http://schemas.microsoft.com/office/drawing/2014/main" id="{27153FCB-27AD-4141-8C8C-72F01C0406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3043" y="2510806"/>
            <a:ext cx="3364661" cy="2481436"/>
          </a:xfrm>
          <a:prstGeom prst="rect">
            <a:avLst/>
          </a:prstGeom>
        </p:spPr>
      </p:pic>
    </p:spTree>
    <p:extLst>
      <p:ext uri="{BB962C8B-B14F-4D97-AF65-F5344CB8AC3E}">
        <p14:creationId xmlns:p14="http://schemas.microsoft.com/office/powerpoint/2010/main" val="3537611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5F90BD-73C1-7741-813F-A21C9D60FFEC}"/>
              </a:ext>
            </a:extLst>
          </p:cNvPr>
          <p:cNvSpPr>
            <a:spLocks noGrp="1"/>
          </p:cNvSpPr>
          <p:nvPr>
            <p:ph type="title"/>
          </p:nvPr>
        </p:nvSpPr>
        <p:spPr/>
        <p:txBody>
          <a:bodyPr>
            <a:normAutofit/>
          </a:bodyPr>
          <a:lstStyle/>
          <a:p>
            <a:r>
              <a:rPr lang="en-US" dirty="0"/>
              <a:t>Community Engagement Questions</a:t>
            </a:r>
          </a:p>
        </p:txBody>
      </p:sp>
      <p:sp>
        <p:nvSpPr>
          <p:cNvPr id="6" name="Content Placeholder 5">
            <a:extLst>
              <a:ext uri="{FF2B5EF4-FFF2-40B4-BE49-F238E27FC236}">
                <a16:creationId xmlns:a16="http://schemas.microsoft.com/office/drawing/2014/main" id="{AC416EBA-AA57-DC4D-AFAD-EFA457644C47}"/>
              </a:ext>
            </a:extLst>
          </p:cNvPr>
          <p:cNvSpPr>
            <a:spLocks noGrp="1"/>
          </p:cNvSpPr>
          <p:nvPr>
            <p:ph idx="1"/>
          </p:nvPr>
        </p:nvSpPr>
        <p:spPr/>
        <p:txBody>
          <a:bodyPr/>
          <a:lstStyle/>
          <a:p>
            <a:r>
              <a:rPr lang="en-US" dirty="0"/>
              <a:t>How do local organizations communications with community members?   Is this a two-way discussion?  How is technology used?</a:t>
            </a:r>
          </a:p>
          <a:p>
            <a:r>
              <a:rPr lang="en-US" dirty="0"/>
              <a:t>What are the messages, and through which means are they transmitted, is the community sending out to the world to attract people and investment?</a:t>
            </a:r>
          </a:p>
        </p:txBody>
      </p:sp>
    </p:spTree>
    <p:extLst>
      <p:ext uri="{BB962C8B-B14F-4D97-AF65-F5344CB8AC3E}">
        <p14:creationId xmlns:p14="http://schemas.microsoft.com/office/powerpoint/2010/main" val="3511681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a:xfrm>
            <a:off x="439858" y="1683756"/>
            <a:ext cx="2336449" cy="2396359"/>
          </a:xfrm>
        </p:spPr>
        <p:txBody>
          <a:bodyPr anchor="b">
            <a:normAutofit/>
          </a:bodyPr>
          <a:lstStyle/>
          <a:p>
            <a:pPr algn="r"/>
            <a:r>
              <a:rPr lang="en-US" sz="3200">
                <a:solidFill>
                  <a:srgbClr val="FFFFFF"/>
                </a:solidFill>
              </a:rPr>
              <a:t>Our Community Engagement Story</a:t>
            </a:r>
          </a:p>
        </p:txBody>
      </p:sp>
      <p:graphicFrame>
        <p:nvGraphicFramePr>
          <p:cNvPr id="8" name="Content Placeholder 5">
            <a:extLst>
              <a:ext uri="{FF2B5EF4-FFF2-40B4-BE49-F238E27FC236}">
                <a16:creationId xmlns:a16="http://schemas.microsoft.com/office/drawing/2014/main" id="{C12DBEB7-D5B4-44EE-9652-3CC0F7CC39D3}"/>
              </a:ext>
            </a:extLst>
          </p:cNvPr>
          <p:cNvGraphicFramePr>
            <a:graphicFrameLocks noGrp="1"/>
          </p:cNvGraphicFramePr>
          <p:nvPr>
            <p:ph idx="1"/>
            <p:extLst>
              <p:ext uri="{D42A27DB-BD31-4B8C-83A1-F6EECF244321}">
                <p14:modId xmlns:p14="http://schemas.microsoft.com/office/powerpoint/2010/main" val="491028793"/>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9194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628650" y="673770"/>
            <a:ext cx="2415246" cy="2027227"/>
          </a:xfrm>
        </p:spPr>
        <p:txBody>
          <a:bodyPr anchor="t">
            <a:normAutofit/>
          </a:bodyPr>
          <a:lstStyle/>
          <a:p>
            <a:pPr>
              <a:lnSpc>
                <a:spcPct val="90000"/>
              </a:lnSpc>
            </a:pPr>
            <a:r>
              <a:rPr lang="en-US" sz="3600">
                <a:solidFill>
                  <a:srgbClr val="FFFFFF"/>
                </a:solidFill>
              </a:rPr>
              <a:t>Community Survey Response</a:t>
            </a:r>
          </a:p>
        </p:txBody>
      </p:sp>
      <p:graphicFrame>
        <p:nvGraphicFramePr>
          <p:cNvPr id="5" name="Content Placeholder 2">
            <a:extLst>
              <a:ext uri="{FF2B5EF4-FFF2-40B4-BE49-F238E27FC236}">
                <a16:creationId xmlns:a16="http://schemas.microsoft.com/office/drawing/2014/main" id="{92FF651A-389C-449F-B826-57C8CA7519F5}"/>
              </a:ext>
            </a:extLst>
          </p:cNvPr>
          <p:cNvGraphicFramePr>
            <a:graphicFrameLocks noGrp="1"/>
          </p:cNvGraphicFramePr>
          <p:nvPr>
            <p:ph idx="1"/>
            <p:extLst>
              <p:ext uri="{D42A27DB-BD31-4B8C-83A1-F6EECF244321}">
                <p14:modId xmlns:p14="http://schemas.microsoft.com/office/powerpoint/2010/main" val="1485517465"/>
              </p:ext>
            </p:extLst>
          </p:nvPr>
        </p:nvGraphicFramePr>
        <p:xfrm>
          <a:off x="4157004" y="541606"/>
          <a:ext cx="4358346"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729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9CA1-8B59-854A-AE15-A76BA7987D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F16CE3-1EC3-C843-BEA5-F756348C868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07E430C-132C-7A43-B856-ED490AA41F69}"/>
              </a:ext>
            </a:extLst>
          </p:cNvPr>
          <p:cNvPicPr>
            <a:picLocks noChangeAspect="1"/>
          </p:cNvPicPr>
          <p:nvPr/>
        </p:nvPicPr>
        <p:blipFill>
          <a:blip r:embed="rId2"/>
          <a:stretch>
            <a:fillRect/>
          </a:stretch>
        </p:blipFill>
        <p:spPr>
          <a:xfrm>
            <a:off x="-6220" y="10886"/>
            <a:ext cx="9144000" cy="6858000"/>
          </a:xfrm>
          <a:prstGeom prst="rect">
            <a:avLst/>
          </a:prstGeom>
        </p:spPr>
      </p:pic>
      <p:sp>
        <p:nvSpPr>
          <p:cNvPr id="4" name="TextBox 3">
            <a:extLst>
              <a:ext uri="{FF2B5EF4-FFF2-40B4-BE49-F238E27FC236}">
                <a16:creationId xmlns:a16="http://schemas.microsoft.com/office/drawing/2014/main" id="{64BFB084-5316-BE4E-A024-CDB8895CA28A}"/>
              </a:ext>
            </a:extLst>
          </p:cNvPr>
          <p:cNvSpPr txBox="1"/>
          <p:nvPr/>
        </p:nvSpPr>
        <p:spPr>
          <a:xfrm>
            <a:off x="-20217" y="307529"/>
            <a:ext cx="3474098" cy="1077218"/>
          </a:xfrm>
          <a:prstGeom prst="rect">
            <a:avLst/>
          </a:prstGeom>
          <a:solidFill>
            <a:schemeClr val="accent6">
              <a:lumMod val="50000"/>
            </a:schemeClr>
          </a:solidFill>
        </p:spPr>
        <p:txBody>
          <a:bodyPr wrap="square" rtlCol="0">
            <a:spAutoFit/>
          </a:bodyPr>
          <a:lstStyle/>
          <a:p>
            <a:pPr algn="ctr"/>
            <a:r>
              <a:rPr lang="en-US" sz="3200" b="1" dirty="0">
                <a:solidFill>
                  <a:schemeClr val="bg1"/>
                </a:solidFill>
              </a:rPr>
              <a:t>Community Opportunity</a:t>
            </a:r>
          </a:p>
        </p:txBody>
      </p:sp>
    </p:spTree>
    <p:extLst>
      <p:ext uri="{BB962C8B-B14F-4D97-AF65-F5344CB8AC3E}">
        <p14:creationId xmlns:p14="http://schemas.microsoft.com/office/powerpoint/2010/main" val="4243992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AC7A9-720A-D549-BFF1-D7A741590B33}"/>
              </a:ext>
            </a:extLst>
          </p:cNvPr>
          <p:cNvSpPr>
            <a:spLocks noGrp="1"/>
          </p:cNvSpPr>
          <p:nvPr>
            <p:ph type="title"/>
          </p:nvPr>
        </p:nvSpPr>
        <p:spPr>
          <a:xfrm>
            <a:off x="444759" y="116957"/>
            <a:ext cx="8229600" cy="639762"/>
          </a:xfrm>
        </p:spPr>
        <p:txBody>
          <a:bodyPr>
            <a:normAutofit fontScale="90000"/>
          </a:bodyPr>
          <a:lstStyle/>
          <a:p>
            <a:r>
              <a:rPr lang="en-US" dirty="0"/>
              <a:t>Small Group Discussion</a:t>
            </a:r>
          </a:p>
        </p:txBody>
      </p:sp>
      <p:sp>
        <p:nvSpPr>
          <p:cNvPr id="3" name="Content Placeholder 2">
            <a:extLst>
              <a:ext uri="{FF2B5EF4-FFF2-40B4-BE49-F238E27FC236}">
                <a16:creationId xmlns:a16="http://schemas.microsoft.com/office/drawing/2014/main" id="{EF3C420D-8284-864E-AD83-13D13F11AD4A}"/>
              </a:ext>
            </a:extLst>
          </p:cNvPr>
          <p:cNvSpPr>
            <a:spLocks noGrp="1"/>
          </p:cNvSpPr>
          <p:nvPr>
            <p:ph idx="1"/>
          </p:nvPr>
        </p:nvSpPr>
        <p:spPr>
          <a:xfrm>
            <a:off x="457200" y="914400"/>
            <a:ext cx="8229600" cy="5826643"/>
          </a:xfrm>
        </p:spPr>
        <p:txBody>
          <a:bodyPr/>
          <a:lstStyle/>
          <a:p>
            <a:r>
              <a:rPr lang="en-US" dirty="0"/>
              <a:t>What are our strengths in this area?</a:t>
            </a:r>
          </a:p>
          <a:p>
            <a:endParaRPr lang="en-US" dirty="0"/>
          </a:p>
          <a:p>
            <a:endParaRPr lang="en-US" dirty="0"/>
          </a:p>
          <a:p>
            <a:r>
              <a:rPr lang="en-US" dirty="0"/>
              <a:t>Where are our gaps in this area?</a:t>
            </a:r>
          </a:p>
          <a:p>
            <a:endParaRPr lang="en-US" dirty="0"/>
          </a:p>
          <a:p>
            <a:pPr marL="0" indent="0">
              <a:buNone/>
            </a:pPr>
            <a:endParaRPr lang="en-US" dirty="0"/>
          </a:p>
          <a:p>
            <a:r>
              <a:rPr lang="en-US" dirty="0"/>
              <a:t>What could we hope to accomplish in the next 18 months (our desired outcomes) that would really make a positive difference in our community?</a:t>
            </a:r>
          </a:p>
        </p:txBody>
      </p:sp>
    </p:spTree>
    <p:extLst>
      <p:ext uri="{BB962C8B-B14F-4D97-AF65-F5344CB8AC3E}">
        <p14:creationId xmlns:p14="http://schemas.microsoft.com/office/powerpoint/2010/main" val="3231267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B13396-B5D3-934F-AAB1-89C7A3E321C2}"/>
              </a:ext>
            </a:extLst>
          </p:cNvPr>
          <p:cNvSpPr>
            <a:spLocks noGrp="1"/>
          </p:cNvSpPr>
          <p:nvPr>
            <p:ph type="ctrTitle"/>
          </p:nvPr>
        </p:nvSpPr>
        <p:spPr/>
        <p:txBody>
          <a:bodyPr/>
          <a:lstStyle/>
          <a:p>
            <a:r>
              <a:rPr lang="en-US" dirty="0"/>
              <a:t>Discussion Group Reporting</a:t>
            </a:r>
          </a:p>
        </p:txBody>
      </p:sp>
    </p:spTree>
    <p:extLst>
      <p:ext uri="{BB962C8B-B14F-4D97-AF65-F5344CB8AC3E}">
        <p14:creationId xmlns:p14="http://schemas.microsoft.com/office/powerpoint/2010/main" val="2732305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5DAB-5E6D-7E4C-B785-347DBAB51595}"/>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BFDC6144-261C-A64B-9729-DB41F9CDF401}"/>
              </a:ext>
            </a:extLst>
          </p:cNvPr>
          <p:cNvSpPr>
            <a:spLocks noGrp="1"/>
          </p:cNvSpPr>
          <p:nvPr>
            <p:ph idx="1"/>
          </p:nvPr>
        </p:nvSpPr>
        <p:spPr/>
        <p:txBody>
          <a:bodyPr/>
          <a:lstStyle/>
          <a:p>
            <a:r>
              <a:rPr lang="en-US" sz="2400" dirty="0"/>
              <a:t>Brainstorm Meeting</a:t>
            </a:r>
          </a:p>
          <a:p>
            <a:r>
              <a:rPr lang="en-US" sz="2400" dirty="0"/>
              <a:t>Project voting and volunteering</a:t>
            </a:r>
          </a:p>
          <a:p>
            <a:r>
              <a:rPr lang="en-US" sz="2400" dirty="0"/>
              <a:t>Project development and budgeting</a:t>
            </a:r>
          </a:p>
          <a:p>
            <a:r>
              <a:rPr lang="en-US" sz="2400" dirty="0"/>
              <a:t>Blandin grant application </a:t>
            </a:r>
          </a:p>
          <a:p>
            <a:r>
              <a:rPr lang="en-US" sz="2400" dirty="0"/>
              <a:t>Implementation</a:t>
            </a:r>
          </a:p>
          <a:p>
            <a:endParaRPr lang="en-US" dirty="0"/>
          </a:p>
          <a:p>
            <a:endParaRPr lang="en-US" dirty="0"/>
          </a:p>
        </p:txBody>
      </p:sp>
    </p:spTree>
    <p:extLst>
      <p:ext uri="{BB962C8B-B14F-4D97-AF65-F5344CB8AC3E}">
        <p14:creationId xmlns:p14="http://schemas.microsoft.com/office/powerpoint/2010/main" val="1298107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DA611F-4A79-1843-813D-A325E13B7602}"/>
              </a:ext>
            </a:extLst>
          </p:cNvPr>
          <p:cNvSpPr>
            <a:spLocks noGrp="1"/>
          </p:cNvSpPr>
          <p:nvPr>
            <p:ph type="title"/>
          </p:nvPr>
        </p:nvSpPr>
        <p:spPr/>
        <p:txBody>
          <a:bodyPr/>
          <a:lstStyle/>
          <a:p>
            <a:r>
              <a:rPr lang="en-US" dirty="0"/>
              <a:t>Adjourn</a:t>
            </a:r>
          </a:p>
        </p:txBody>
      </p:sp>
    </p:spTree>
    <p:extLst>
      <p:ext uri="{BB962C8B-B14F-4D97-AF65-F5344CB8AC3E}">
        <p14:creationId xmlns:p14="http://schemas.microsoft.com/office/powerpoint/2010/main" val="201061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52C5-60FE-204C-B160-82FA1535C578}"/>
              </a:ext>
            </a:extLst>
          </p:cNvPr>
          <p:cNvSpPr>
            <a:spLocks noGrp="1"/>
          </p:cNvSpPr>
          <p:nvPr>
            <p:ph type="title"/>
          </p:nvPr>
        </p:nvSpPr>
        <p:spPr>
          <a:xfrm>
            <a:off x="429369" y="238539"/>
            <a:ext cx="8263890" cy="1434415"/>
          </a:xfrm>
        </p:spPr>
        <p:txBody>
          <a:bodyPr anchor="b">
            <a:normAutofit/>
          </a:bodyPr>
          <a:lstStyle/>
          <a:p>
            <a:r>
              <a:rPr lang="en-US" sz="4700"/>
              <a:t>Achieving BBC Success</a:t>
            </a:r>
          </a:p>
        </p:txBody>
      </p:sp>
      <p:graphicFrame>
        <p:nvGraphicFramePr>
          <p:cNvPr id="5" name="Content Placeholder 4">
            <a:extLst>
              <a:ext uri="{FF2B5EF4-FFF2-40B4-BE49-F238E27FC236}">
                <a16:creationId xmlns:a16="http://schemas.microsoft.com/office/drawing/2014/main" id="{5FE80E97-81C4-D549-947E-7FB805799870}"/>
              </a:ext>
            </a:extLst>
          </p:cNvPr>
          <p:cNvGraphicFramePr>
            <a:graphicFrameLocks noGrp="1"/>
          </p:cNvGraphicFramePr>
          <p:nvPr>
            <p:ph idx="1"/>
          </p:nvPr>
        </p:nvGraphicFramePr>
        <p:xfrm>
          <a:off x="2053275" y="2060806"/>
          <a:ext cx="5035164"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097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400" y="228600"/>
            <a:ext cx="7772400" cy="838200"/>
          </a:xfrm>
        </p:spPr>
        <p:txBody>
          <a:bodyPr>
            <a:normAutofit fontScale="90000"/>
          </a:bodyPr>
          <a:lstStyle/>
          <a:p>
            <a:br>
              <a:rPr lang="en-US" dirty="0"/>
            </a:br>
            <a:r>
              <a:rPr lang="en-US" sz="4000" dirty="0"/>
              <a:t>The Intelligent Community Framework </a:t>
            </a:r>
            <a:br>
              <a:rPr lang="en-US" dirty="0"/>
            </a:br>
            <a:endParaRPr lang="en-US" dirty="0"/>
          </a:p>
        </p:txBody>
      </p:sp>
      <p:pic>
        <p:nvPicPr>
          <p:cNvPr id="5" name="Picture 4" descr="Diagram&#10;&#10;Description automatically generated">
            <a:extLst>
              <a:ext uri="{FF2B5EF4-FFF2-40B4-BE49-F238E27FC236}">
                <a16:creationId xmlns:a16="http://schemas.microsoft.com/office/drawing/2014/main" id="{3D9CB5A5-AE24-F546-A05B-9730DD99FA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399" y="1066800"/>
            <a:ext cx="7489039" cy="5672068"/>
          </a:xfrm>
          <a:prstGeom prst="rect">
            <a:avLst/>
          </a:prstGeom>
        </p:spPr>
      </p:pic>
    </p:spTree>
    <p:extLst>
      <p:ext uri="{BB962C8B-B14F-4D97-AF65-F5344CB8AC3E}">
        <p14:creationId xmlns:p14="http://schemas.microsoft.com/office/powerpoint/2010/main" val="209185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495A4F-A1DE-BA42-91F1-2802C20C46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5833" y="1066800"/>
            <a:ext cx="8999283" cy="4329655"/>
          </a:xfrm>
          <a:prstGeom prst="rect">
            <a:avLst/>
          </a:prstGeom>
        </p:spPr>
      </p:pic>
    </p:spTree>
    <p:extLst>
      <p:ext uri="{BB962C8B-B14F-4D97-AF65-F5344CB8AC3E}">
        <p14:creationId xmlns:p14="http://schemas.microsoft.com/office/powerpoint/2010/main" val="52488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1EB4DD-0149-7F45-A666-628318804D32}"/>
              </a:ext>
            </a:extLst>
          </p:cNvPr>
          <p:cNvSpPr>
            <a:spLocks noGrp="1"/>
          </p:cNvSpPr>
          <p:nvPr>
            <p:ph type="title"/>
          </p:nvPr>
        </p:nvSpPr>
        <p:spPr/>
        <p:txBody>
          <a:bodyPr>
            <a:normAutofit/>
          </a:bodyPr>
          <a:lstStyle/>
          <a:p>
            <a:r>
              <a:rPr lang="en-US" dirty="0"/>
              <a:t>Broadband Discussion</a:t>
            </a:r>
          </a:p>
        </p:txBody>
      </p:sp>
      <p:sp>
        <p:nvSpPr>
          <p:cNvPr id="6" name="Content Placeholder 5">
            <a:extLst>
              <a:ext uri="{FF2B5EF4-FFF2-40B4-BE49-F238E27FC236}">
                <a16:creationId xmlns:a16="http://schemas.microsoft.com/office/drawing/2014/main" id="{93DC2CE3-AD10-5B41-B51A-41CF26E05B80}"/>
              </a:ext>
            </a:extLst>
          </p:cNvPr>
          <p:cNvSpPr>
            <a:spLocks noGrp="1"/>
          </p:cNvSpPr>
          <p:nvPr>
            <p:ph idx="1"/>
          </p:nvPr>
        </p:nvSpPr>
        <p:spPr/>
        <p:txBody>
          <a:bodyPr>
            <a:normAutofit/>
          </a:bodyPr>
          <a:lstStyle/>
          <a:p>
            <a:r>
              <a:rPr lang="en-US" dirty="0"/>
              <a:t>How is your broadband?</a:t>
            </a:r>
          </a:p>
          <a:p>
            <a:pPr lvl="1"/>
            <a:r>
              <a:rPr lang="en-US" dirty="0"/>
              <a:t>In the cities and towns</a:t>
            </a:r>
          </a:p>
          <a:p>
            <a:pPr lvl="1"/>
            <a:r>
              <a:rPr lang="en-US" dirty="0"/>
              <a:t>In the rural countryside</a:t>
            </a:r>
          </a:p>
          <a:p>
            <a:pPr lvl="1"/>
            <a:r>
              <a:rPr lang="en-US" dirty="0"/>
              <a:t>For schools, governments and health care</a:t>
            </a:r>
          </a:p>
          <a:p>
            <a:pPr lvl="1"/>
            <a:r>
              <a:rPr lang="en-US" dirty="0"/>
              <a:t>For business</a:t>
            </a:r>
          </a:p>
          <a:p>
            <a:pPr lvl="1"/>
            <a:r>
              <a:rPr lang="en-US" dirty="0"/>
              <a:t>Via cellular</a:t>
            </a:r>
          </a:p>
          <a:p>
            <a:r>
              <a:rPr lang="en-US" dirty="0"/>
              <a:t>Where is Wi-Fi available?</a:t>
            </a:r>
          </a:p>
          <a:p>
            <a:r>
              <a:rPr lang="en-US" dirty="0"/>
              <a:t>Who are the key players in this discussion?</a:t>
            </a:r>
          </a:p>
          <a:p>
            <a:endParaRPr lang="en-US" dirty="0"/>
          </a:p>
        </p:txBody>
      </p:sp>
    </p:spTree>
    <p:extLst>
      <p:ext uri="{BB962C8B-B14F-4D97-AF65-F5344CB8AC3E}">
        <p14:creationId xmlns:p14="http://schemas.microsoft.com/office/powerpoint/2010/main" val="1514626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Map&#10;&#10;Description automatically generated">
            <a:extLst>
              <a:ext uri="{FF2B5EF4-FFF2-40B4-BE49-F238E27FC236}">
                <a16:creationId xmlns:a16="http://schemas.microsoft.com/office/drawing/2014/main" id="{ECBE6B4B-DD01-441A-A9BE-CEB85AE40AE0}"/>
              </a:ext>
            </a:extLst>
          </p:cNvPr>
          <p:cNvPicPr>
            <a:picLocks noChangeAspect="1"/>
          </p:cNvPicPr>
          <p:nvPr/>
        </p:nvPicPr>
        <p:blipFill rotWithShape="1">
          <a:blip r:embed="rId2">
            <a:extLst>
              <a:ext uri="{28A0092B-C50C-407E-A947-70E740481C1C}">
                <a14:useLocalDpi xmlns:a14="http://schemas.microsoft.com/office/drawing/2010/main" val="0"/>
              </a:ext>
            </a:extLst>
          </a:blip>
          <a:srcRect r="2" b="1241"/>
          <a:stretch/>
        </p:blipFill>
        <p:spPr>
          <a:xfrm>
            <a:off x="2518133" y="0"/>
            <a:ext cx="7252231" cy="6857990"/>
          </a:xfrm>
          <a:prstGeom prst="rect">
            <a:avLst/>
          </a:prstGeom>
        </p:spPr>
      </p:pic>
      <p:sp>
        <p:nvSpPr>
          <p:cNvPr id="32"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a:xfrm>
            <a:off x="628650" y="365125"/>
            <a:ext cx="2866641" cy="1899912"/>
          </a:xfrm>
        </p:spPr>
        <p:txBody>
          <a:bodyPr>
            <a:normAutofit/>
          </a:bodyPr>
          <a:lstStyle/>
          <a:p>
            <a:r>
              <a:rPr lang="en-US" sz="3500"/>
              <a:t>Our Broadband Story</a:t>
            </a:r>
          </a:p>
        </p:txBody>
      </p:sp>
      <p:sp>
        <p:nvSpPr>
          <p:cNvPr id="9" name="Content Placeholder 8">
            <a:extLst>
              <a:ext uri="{FF2B5EF4-FFF2-40B4-BE49-F238E27FC236}">
                <a16:creationId xmlns:a16="http://schemas.microsoft.com/office/drawing/2014/main" id="{21DE0722-B48B-4CEF-9686-3BB950E3D48A}"/>
              </a:ext>
            </a:extLst>
          </p:cNvPr>
          <p:cNvSpPr>
            <a:spLocks noGrp="1"/>
          </p:cNvSpPr>
          <p:nvPr>
            <p:ph idx="1"/>
          </p:nvPr>
        </p:nvSpPr>
        <p:spPr>
          <a:xfrm>
            <a:off x="628650" y="2434201"/>
            <a:ext cx="2866641" cy="3742762"/>
          </a:xfrm>
        </p:spPr>
        <p:txBody>
          <a:bodyPr>
            <a:normAutofit fontScale="85000" lnSpcReduction="10000"/>
          </a:bodyPr>
          <a:lstStyle/>
          <a:p>
            <a:r>
              <a:rPr lang="en-US" sz="1800" dirty="0"/>
              <a:t>86</a:t>
            </a:r>
            <a:r>
              <a:rPr lang="en-US" sz="1800" baseline="30000" dirty="0"/>
              <a:t>th</a:t>
            </a:r>
            <a:r>
              <a:rPr lang="en-US" sz="1800" dirty="0"/>
              <a:t> out of 87 counties for wireline speeds that meet the state goal of 25 Mbps down and 3 Mbps up.</a:t>
            </a:r>
          </a:p>
          <a:p>
            <a:r>
              <a:rPr lang="en-US" sz="1800" dirty="0"/>
              <a:t>Fiber exists in the ditches but is not connected to residences</a:t>
            </a:r>
          </a:p>
          <a:p>
            <a:r>
              <a:rPr lang="en-US" sz="1800" i="1" dirty="0">
                <a:effectLst/>
                <a:latin typeface="Calibri" panose="020F0502020204030204" pitchFamily="34" charset="0"/>
                <a:ea typeface="Calibri" panose="020F0502020204030204" pitchFamily="34" charset="0"/>
                <a:cs typeface="Times New Roman" panose="02020603050405020304" pitchFamily="18" charset="0"/>
              </a:rPr>
              <a:t>“Our internet is terrible, and we are just yards off of highway 61. My kids were quarantined due to covid for 24 days and each day we would have to load up and sit in the local McDonald's parking lot because our internet wouldn't load their Google classrooms.”</a:t>
            </a:r>
            <a:endParaRPr lang="en-US" sz="1700" i="1" dirty="0"/>
          </a:p>
        </p:txBody>
      </p:sp>
    </p:spTree>
    <p:extLst>
      <p:ext uri="{BB962C8B-B14F-4D97-AF65-F5344CB8AC3E}">
        <p14:creationId xmlns:p14="http://schemas.microsoft.com/office/powerpoint/2010/main" val="791658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40F8BB-DDF5-9C45-845D-21E3689FBDE3}"/>
              </a:ext>
            </a:extLst>
          </p:cNvPr>
          <p:cNvSpPr>
            <a:spLocks noGrp="1"/>
          </p:cNvSpPr>
          <p:nvPr>
            <p:ph type="title"/>
          </p:nvPr>
        </p:nvSpPr>
        <p:spPr>
          <a:xfrm>
            <a:off x="515125" y="1153572"/>
            <a:ext cx="2400300" cy="4461163"/>
          </a:xfrm>
        </p:spPr>
        <p:txBody>
          <a:bodyPr>
            <a:normAutofit/>
          </a:bodyPr>
          <a:lstStyle/>
          <a:p>
            <a:r>
              <a:rPr lang="en-US" sz="3400">
                <a:solidFill>
                  <a:srgbClr val="FFFFFF"/>
                </a:solidFill>
              </a:rPr>
              <a:t>Community Survey Response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Content Placeholder 2">
            <a:extLst>
              <a:ext uri="{FF2B5EF4-FFF2-40B4-BE49-F238E27FC236}">
                <a16:creationId xmlns:a16="http://schemas.microsoft.com/office/drawing/2014/main" id="{3AA61F05-BA35-EC46-BF0E-4FF11BC15338}"/>
              </a:ext>
            </a:extLst>
          </p:cNvPr>
          <p:cNvSpPr>
            <a:spLocks noGrp="1"/>
          </p:cNvSpPr>
          <p:nvPr>
            <p:ph idx="1"/>
          </p:nvPr>
        </p:nvSpPr>
        <p:spPr>
          <a:xfrm>
            <a:off x="3335481" y="591344"/>
            <a:ext cx="5179868" cy="5585619"/>
          </a:xfrm>
        </p:spPr>
        <p:txBody>
          <a:bodyPr anchor="ctr">
            <a:normAutofit/>
          </a:bodyPr>
          <a:lstStyle/>
          <a:p>
            <a:pPr>
              <a:lnSpc>
                <a:spcPct val="90000"/>
              </a:lnSpc>
            </a:pPr>
            <a:r>
              <a:rPr lang="en-US" sz="3000"/>
              <a:t>85% are not satisfied with how reliable their service is</a:t>
            </a:r>
          </a:p>
          <a:p>
            <a:pPr>
              <a:lnSpc>
                <a:spcPct val="90000"/>
              </a:lnSpc>
            </a:pPr>
            <a:r>
              <a:rPr lang="en-US" sz="3000"/>
              <a:t>74% “make it work” with hotspots, DSL and satellite</a:t>
            </a:r>
          </a:p>
          <a:p>
            <a:pPr>
              <a:lnSpc>
                <a:spcPct val="90000"/>
              </a:lnSpc>
            </a:pPr>
            <a:r>
              <a:rPr lang="en-US" sz="3000"/>
              <a:t>15% cite cost as the reason they do not have internet</a:t>
            </a:r>
          </a:p>
          <a:p>
            <a:pPr>
              <a:lnSpc>
                <a:spcPct val="90000"/>
              </a:lnSpc>
            </a:pPr>
            <a:r>
              <a:rPr lang="en-US" sz="3000"/>
              <a:t>Others say the available speed and poor reliability isn’t worth the cost</a:t>
            </a:r>
          </a:p>
          <a:p>
            <a:pPr>
              <a:lnSpc>
                <a:spcPct val="90000"/>
              </a:lnSpc>
            </a:pPr>
            <a:r>
              <a:rPr lang="en-US" sz="3000"/>
              <a:t>$26-75/month is the price range people would like to see</a:t>
            </a:r>
          </a:p>
        </p:txBody>
      </p:sp>
    </p:spTree>
    <p:extLst>
      <p:ext uri="{BB962C8B-B14F-4D97-AF65-F5344CB8AC3E}">
        <p14:creationId xmlns:p14="http://schemas.microsoft.com/office/powerpoint/2010/main" val="2026031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C17BD1361F734CA13150F29F91216C" ma:contentTypeVersion="9" ma:contentTypeDescription="Create a new document." ma:contentTypeScope="" ma:versionID="2b49dbd6035bec58fcb266de48738930">
  <xsd:schema xmlns:xsd="http://www.w3.org/2001/XMLSchema" xmlns:xs="http://www.w3.org/2001/XMLSchema" xmlns:p="http://schemas.microsoft.com/office/2006/metadata/properties" xmlns:ns2="664d35eb-28e0-4b62-ab45-072a3abcc85a" targetNamespace="http://schemas.microsoft.com/office/2006/metadata/properties" ma:root="true" ma:fieldsID="a4fb0171ce4893a2e6d4c5f386ffbc38" ns2:_="">
    <xsd:import namespace="664d35eb-28e0-4b62-ab45-072a3abcc8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d35eb-28e0-4b62-ab45-072a3abcc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BEDF14-07CF-44C2-B488-04CFCF73404B}">
  <ds:schemaRefs>
    <ds:schemaRef ds:uri="http://purl.org/dc/dcmitype/"/>
    <ds:schemaRef ds:uri="http://schemas.microsoft.com/office/2006/metadata/properties"/>
    <ds:schemaRef ds:uri="http://schemas.openxmlformats.org/package/2006/metadata/core-properties"/>
    <ds:schemaRef ds:uri="http://purl.org/dc/elements/1.1/"/>
    <ds:schemaRef ds:uri="http://purl.org/dc/terms/"/>
    <ds:schemaRef ds:uri="http://schemas.microsoft.com/office/2006/documentManagement/types"/>
    <ds:schemaRef ds:uri="http://schemas.microsoft.com/office/infopath/2007/PartnerControls"/>
    <ds:schemaRef ds:uri="664d35eb-28e0-4b62-ab45-072a3abcc85a"/>
    <ds:schemaRef ds:uri="http://www.w3.org/XML/1998/namespace"/>
  </ds:schemaRefs>
</ds:datastoreItem>
</file>

<file path=customXml/itemProps2.xml><?xml version="1.0" encoding="utf-8"?>
<ds:datastoreItem xmlns:ds="http://schemas.openxmlformats.org/officeDocument/2006/customXml" ds:itemID="{6C8616EF-105C-4E44-B2DA-46C983500A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4d35eb-28e0-4b62-ab45-072a3abcc8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B064B5-9E16-430B-AEC3-D5546D7BF3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7281</TotalTime>
  <Words>1575</Words>
  <Application>Microsoft Office PowerPoint</Application>
  <PresentationFormat>On-screen Show (4:3)</PresentationFormat>
  <Paragraphs>163</Paragraphs>
  <Slides>33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National2</vt:lpstr>
      <vt:lpstr>Office Theme</vt:lpstr>
      <vt:lpstr>PowerPoint Presentation</vt:lpstr>
      <vt:lpstr>Agenda </vt:lpstr>
      <vt:lpstr>PowerPoint Presentation</vt:lpstr>
      <vt:lpstr>Achieving BBC Success</vt:lpstr>
      <vt:lpstr> The Intelligent Community Framework  </vt:lpstr>
      <vt:lpstr>PowerPoint Presentation</vt:lpstr>
      <vt:lpstr>Broadband Discussion</vt:lpstr>
      <vt:lpstr>Our Broadband Story</vt:lpstr>
      <vt:lpstr>Community Survey Response</vt:lpstr>
      <vt:lpstr>PowerPoint Presentation</vt:lpstr>
      <vt:lpstr>Knowledge Workforce Discussion</vt:lpstr>
      <vt:lpstr>Our Workforce Story</vt:lpstr>
      <vt:lpstr>Community Survey Response</vt:lpstr>
      <vt:lpstr>PowerPoint Presentation</vt:lpstr>
      <vt:lpstr>Digital Equity Discussion</vt:lpstr>
      <vt:lpstr>Our Digital Equity Story</vt:lpstr>
      <vt:lpstr>Community Survey Response</vt:lpstr>
      <vt:lpstr>Innovation</vt:lpstr>
      <vt:lpstr>Innovation Discussion</vt:lpstr>
      <vt:lpstr>Our Innovation Story</vt:lpstr>
      <vt:lpstr>Community Survey Response</vt:lpstr>
      <vt:lpstr>PowerPoint Presentation</vt:lpstr>
      <vt:lpstr>Sustainability Discussion</vt:lpstr>
      <vt:lpstr>Our Sustainability Story</vt:lpstr>
      <vt:lpstr>Community Survey Response</vt:lpstr>
      <vt:lpstr>PowerPoint Presentation</vt:lpstr>
      <vt:lpstr>Community Engagement Questions</vt:lpstr>
      <vt:lpstr>Our Community Engagement Story</vt:lpstr>
      <vt:lpstr>Community Survey Response</vt:lpstr>
      <vt:lpstr>Small Group Discussion</vt:lpstr>
      <vt:lpstr>Discussion Group Reporting</vt:lpstr>
      <vt:lpstr>Next Steps</vt:lpstr>
      <vt:lpstr>Adjourn</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BBC Kick-off mtg Feb 26, 2020</dc:title>
  <dc:subject/>
  <dc:creator>Karl</dc:creator>
  <cp:keywords/>
  <dc:description/>
  <cp:lastModifiedBy>Lezlie Sauter</cp:lastModifiedBy>
  <cp:revision>88</cp:revision>
  <dcterms:created xsi:type="dcterms:W3CDTF">2013-02-24T15:14:21Z</dcterms:created>
  <dcterms:modified xsi:type="dcterms:W3CDTF">2021-11-15T15:30:44Z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0x0101003BC17BD1361F734CA13150F29F91216C</vt:lpwstr>
  </property>
  <property fmtid="{D5CDD505-2E9C-101B-9397-08002B2CF9AE}" pid="3" name="Order">
    <vt:r8>100</vt:r8>
  </property>
</Properties>
</file>