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1" r:id="rId3"/>
    <p:sldId id="305" r:id="rId4"/>
    <p:sldId id="259" r:id="rId5"/>
    <p:sldId id="282" r:id="rId6"/>
    <p:sldId id="294" r:id="rId7"/>
    <p:sldId id="298" r:id="rId8"/>
    <p:sldId id="289" r:id="rId9"/>
    <p:sldId id="296" r:id="rId10"/>
    <p:sldId id="283" r:id="rId11"/>
    <p:sldId id="295" r:id="rId12"/>
    <p:sldId id="275" r:id="rId13"/>
    <p:sldId id="290" r:id="rId14"/>
    <p:sldId id="297" r:id="rId15"/>
    <p:sldId id="266" r:id="rId16"/>
    <p:sldId id="267" r:id="rId17"/>
    <p:sldId id="276" r:id="rId18"/>
    <p:sldId id="284" r:id="rId19"/>
    <p:sldId id="310" r:id="rId20"/>
    <p:sldId id="278" r:id="rId21"/>
    <p:sldId id="300" r:id="rId22"/>
    <p:sldId id="311" r:id="rId23"/>
    <p:sldId id="315" r:id="rId24"/>
    <p:sldId id="308" r:id="rId25"/>
    <p:sldId id="309" r:id="rId26"/>
    <p:sldId id="316" r:id="rId27"/>
    <p:sldId id="285" r:id="rId28"/>
    <p:sldId id="301" r:id="rId29"/>
    <p:sldId id="261" r:id="rId30"/>
    <p:sldId id="277" r:id="rId31"/>
    <p:sldId id="304" r:id="rId32"/>
    <p:sldId id="299" r:id="rId33"/>
    <p:sldId id="279" r:id="rId34"/>
    <p:sldId id="263" r:id="rId35"/>
    <p:sldId id="280" r:id="rId36"/>
    <p:sldId id="264" r:id="rId37"/>
    <p:sldId id="281" r:id="rId38"/>
    <p:sldId id="292" r:id="rId39"/>
    <p:sldId id="317" r:id="rId40"/>
    <p:sldId id="260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F84"/>
    <a:srgbClr val="FFF4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2" autoAdjust="0"/>
  </p:normalViewPr>
  <p:slideViewPr>
    <p:cSldViewPr>
      <p:cViewPr>
        <p:scale>
          <a:sx n="60" d="100"/>
          <a:sy n="60" d="100"/>
        </p:scale>
        <p:origin x="-184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D8DA-EC7C-446A-AFDE-F42233482E10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C5E61-9138-4C1C-AB97-2EE836B86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78B96-12A8-4965-97C8-25088E452B50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FB3E2-AE9C-4B76-B45C-F7B0AED2C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B3E2-AE9C-4B76-B45C-F7B0AED2CE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6475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7200" y="1676400"/>
            <a:ext cx="82296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spc="1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" y="3505200"/>
            <a:ext cx="8229600" cy="1752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spc="100" baseline="0"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_w_tag_transparent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1354" y="5943600"/>
            <a:ext cx="1380893" cy="716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 spc="100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 marL="111125" indent="-111125">
              <a:buFont typeface="Frutiger LT 67 BoldCn" pitchFamily="34" charset="0"/>
              <a:buChar char=" "/>
              <a:defRPr sz="2400" spc="100" baseline="0">
                <a:solidFill>
                  <a:srgbClr val="232F84"/>
                </a:solidFill>
                <a:latin typeface="Gill Sans MT" pitchFamily="34" charset="0"/>
              </a:defRPr>
            </a:lvl1pPr>
            <a:lvl2pPr marL="346075" indent="-234950">
              <a:buFont typeface="Arial" pitchFamily="34" charset="0"/>
              <a:buChar char="•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2pPr>
            <a:lvl3pPr marL="803275" indent="-234950" defTabSz="914400">
              <a:buFont typeface="Frutiger LT 57 Cn" pitchFamily="34" charset="0"/>
              <a:buChar char="–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3pPr>
            <a:lvl4pPr marL="1544638" indent="-173038">
              <a:defRPr sz="1400" spc="100" baseline="0">
                <a:solidFill>
                  <a:srgbClr val="232F84"/>
                </a:solidFill>
                <a:latin typeface="Gill Sans MT" pitchFamily="34" charset="0"/>
              </a:defRPr>
            </a:lvl4pPr>
            <a:lvl5pPr marL="1939925" indent="-111125">
              <a:defRPr sz="1200" spc="100" baseline="0">
                <a:solidFill>
                  <a:srgbClr val="232F84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logo_w_tag_transparent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1354" y="5943600"/>
            <a:ext cx="1380893" cy="716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spc="100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371600"/>
            <a:ext cx="4038600" cy="5029200"/>
          </a:xfrm>
          <a:prstGeom prst="rect">
            <a:avLst/>
          </a:prstGeom>
        </p:spPr>
        <p:txBody>
          <a:bodyPr/>
          <a:lstStyle>
            <a:lvl1pPr marL="111125" indent="-111125">
              <a:buFont typeface="Frutiger LT 67 BoldCn" pitchFamily="34" charset="0"/>
              <a:buChar char=" "/>
              <a:defRPr sz="2400" spc="100" baseline="0">
                <a:solidFill>
                  <a:srgbClr val="232F84"/>
                </a:solidFill>
                <a:latin typeface="Gill Sans MT" pitchFamily="34" charset="0"/>
              </a:defRPr>
            </a:lvl1pPr>
            <a:lvl2pPr marL="346075" indent="-234950">
              <a:buFont typeface="Arial" pitchFamily="34" charset="0"/>
              <a:buChar char="•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2pPr>
            <a:lvl3pPr marL="803275" indent="-234950" defTabSz="914400">
              <a:buFont typeface="Frutiger LT 57 Cn" pitchFamily="34" charset="0"/>
              <a:buChar char="–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3pPr>
            <a:lvl4pPr marL="1544638" indent="-173038">
              <a:defRPr sz="1400" spc="100" baseline="0">
                <a:solidFill>
                  <a:srgbClr val="232F84"/>
                </a:solidFill>
                <a:latin typeface="Gill Sans MT" pitchFamily="34" charset="0"/>
              </a:defRPr>
            </a:lvl4pPr>
            <a:lvl5pPr marL="1939925" indent="-111125">
              <a:defRPr sz="1200" spc="100" baseline="0">
                <a:solidFill>
                  <a:srgbClr val="232F84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371600"/>
            <a:ext cx="4038600" cy="50292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Gill Sans MT" pitchFamily="34" charset="0"/>
              </a:defRPr>
            </a:lvl1pPr>
            <a:lvl2pPr>
              <a:defRPr sz="2400" baseline="0"/>
            </a:lvl2pPr>
            <a:lvl3pPr>
              <a:defRPr sz="2400" baseline="0"/>
            </a:lvl3pPr>
            <a:lvl4pPr>
              <a:defRPr sz="1400" baseline="0"/>
            </a:lvl4pPr>
            <a:lvl5pPr>
              <a:defRPr sz="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9" name="Picture 8" descr="logo_w_tag_transparent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1354" y="5943600"/>
            <a:ext cx="1380893" cy="716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spc="100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371600"/>
            <a:ext cx="4038600" cy="50292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Gill Sans MT" pitchFamily="34" charset="0"/>
              </a:defRPr>
            </a:lvl1pPr>
            <a:lvl2pPr>
              <a:defRPr sz="2400" baseline="0"/>
            </a:lvl2pPr>
            <a:lvl3pPr>
              <a:defRPr sz="2400" baseline="0"/>
            </a:lvl3pPr>
            <a:lvl4pPr>
              <a:defRPr sz="1400" baseline="0"/>
            </a:lvl4pPr>
            <a:lvl5pPr>
              <a:defRPr sz="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8" name="Picture 7" descr="logo_w_tag_transparent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15676" y="6324600"/>
            <a:ext cx="1028324" cy="533400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4648200" y="1371600"/>
            <a:ext cx="4038600" cy="5029200"/>
          </a:xfrm>
          <a:prstGeom prst="roundRect">
            <a:avLst/>
          </a:prstGeom>
          <a:noFill/>
          <a:ln>
            <a:solidFill>
              <a:srgbClr val="232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3581400" cy="4648200"/>
          </a:xfrm>
          <a:prstGeom prst="rect">
            <a:avLst/>
          </a:prstGeom>
        </p:spPr>
        <p:txBody>
          <a:bodyPr/>
          <a:lstStyle>
            <a:lvl1pPr marL="111125" indent="-111125">
              <a:buFont typeface="Frutiger LT 67 BoldCn" pitchFamily="34" charset="0"/>
              <a:buChar char=" "/>
              <a:defRPr sz="2400" spc="100" baseline="0">
                <a:solidFill>
                  <a:srgbClr val="232F84"/>
                </a:solidFill>
                <a:latin typeface="Gill Sans MT" pitchFamily="34" charset="0"/>
              </a:defRPr>
            </a:lvl1pPr>
            <a:lvl2pPr marL="346075" indent="-234950">
              <a:buFont typeface="Arial" pitchFamily="34" charset="0"/>
              <a:buChar char="•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2pPr>
            <a:lvl3pPr marL="803275" indent="-234950" defTabSz="914400">
              <a:buFont typeface="Frutiger LT 57 Cn" pitchFamily="34" charset="0"/>
              <a:buChar char="–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3pPr>
            <a:lvl4pPr marL="1544638" indent="-173038">
              <a:defRPr sz="1400" spc="100" baseline="0">
                <a:solidFill>
                  <a:srgbClr val="232F84"/>
                </a:solidFill>
                <a:latin typeface="Gill Sans MT" pitchFamily="34" charset="0"/>
              </a:defRPr>
            </a:lvl4pPr>
            <a:lvl5pPr marL="1939925" indent="-111125">
              <a:defRPr sz="1200" spc="100" baseline="0">
                <a:solidFill>
                  <a:srgbClr val="232F84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spc="100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371600"/>
            <a:ext cx="4038600" cy="50292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Gill Sans MT" pitchFamily="34" charset="0"/>
              </a:defRPr>
            </a:lvl1pPr>
            <a:lvl2pPr>
              <a:defRPr sz="2400" baseline="0"/>
            </a:lvl2pPr>
            <a:lvl3pPr>
              <a:defRPr sz="2400" baseline="0"/>
            </a:lvl3pPr>
            <a:lvl4pPr>
              <a:defRPr sz="1400" baseline="0"/>
            </a:lvl4pPr>
            <a:lvl5pPr>
              <a:defRPr sz="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8" name="Picture 7" descr="logo_w_tag_transparent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15676" y="6324600"/>
            <a:ext cx="1028324" cy="533400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4648200" y="1371600"/>
            <a:ext cx="4038600" cy="5029200"/>
          </a:xfrm>
          <a:prstGeom prst="roundRect">
            <a:avLst/>
          </a:prstGeom>
          <a:solidFill>
            <a:srgbClr val="232F84">
              <a:alpha val="20000"/>
            </a:srgbClr>
          </a:solidFill>
          <a:ln>
            <a:solidFill>
              <a:srgbClr val="232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3581400" cy="4648200"/>
          </a:xfrm>
          <a:prstGeom prst="rect">
            <a:avLst/>
          </a:prstGeom>
        </p:spPr>
        <p:txBody>
          <a:bodyPr/>
          <a:lstStyle>
            <a:lvl1pPr marL="111125" indent="-111125">
              <a:buFont typeface="Frutiger LT 67 BoldCn" pitchFamily="34" charset="0"/>
              <a:buChar char=" "/>
              <a:defRPr sz="2400" spc="100" baseline="0">
                <a:solidFill>
                  <a:srgbClr val="232F84"/>
                </a:solidFill>
                <a:latin typeface="Gill Sans MT" pitchFamily="34" charset="0"/>
              </a:defRPr>
            </a:lvl1pPr>
            <a:lvl2pPr marL="346075" indent="-234950">
              <a:buFont typeface="Arial" pitchFamily="34" charset="0"/>
              <a:buChar char="•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2pPr>
            <a:lvl3pPr marL="803275" indent="-234950" defTabSz="914400">
              <a:buFont typeface="Frutiger LT 57 Cn" pitchFamily="34" charset="0"/>
              <a:buChar char="–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3pPr>
            <a:lvl4pPr marL="1544638" indent="-173038">
              <a:defRPr sz="1400" spc="100" baseline="0">
                <a:solidFill>
                  <a:srgbClr val="232F84"/>
                </a:solidFill>
                <a:latin typeface="Gill Sans MT" pitchFamily="34" charset="0"/>
              </a:defRPr>
            </a:lvl4pPr>
            <a:lvl5pPr marL="1939925" indent="-111125">
              <a:defRPr sz="1200" spc="100" baseline="0">
                <a:solidFill>
                  <a:srgbClr val="232F84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spc="100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57200" y="1295400"/>
            <a:ext cx="8229600" cy="4876800"/>
          </a:xfrm>
          <a:prstGeom prst="roundRect">
            <a:avLst/>
          </a:prstGeom>
          <a:ln>
            <a:solidFill>
              <a:srgbClr val="232F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  <a:prstGeom prst="rect">
            <a:avLst/>
          </a:prstGeom>
        </p:spPr>
        <p:txBody>
          <a:bodyPr/>
          <a:lstStyle>
            <a:lvl1pPr marL="111125" indent="-111125">
              <a:buFont typeface="Frutiger LT 67 BoldCn" pitchFamily="34" charset="0"/>
              <a:buChar char=" "/>
              <a:defRPr sz="2400" spc="100" baseline="0">
                <a:solidFill>
                  <a:srgbClr val="232F84"/>
                </a:solidFill>
                <a:latin typeface="Gill Sans MT" pitchFamily="34" charset="0"/>
              </a:defRPr>
            </a:lvl1pPr>
            <a:lvl2pPr marL="346075" indent="-234950">
              <a:buFont typeface="Arial" pitchFamily="34" charset="0"/>
              <a:buChar char="•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2pPr>
            <a:lvl3pPr marL="803275" indent="-234950" defTabSz="914400">
              <a:buFont typeface="Frutiger LT 57 Cn" pitchFamily="34" charset="0"/>
              <a:buChar char="–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3pPr>
            <a:lvl4pPr marL="1544638" indent="-173038">
              <a:defRPr sz="1400" spc="100" baseline="0">
                <a:solidFill>
                  <a:srgbClr val="232F84"/>
                </a:solidFill>
                <a:latin typeface="Gill Sans MT" pitchFamily="34" charset="0"/>
              </a:defRPr>
            </a:lvl4pPr>
            <a:lvl5pPr marL="1939925" indent="-111125">
              <a:defRPr sz="1200" spc="100" baseline="0">
                <a:solidFill>
                  <a:srgbClr val="232F84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d2d9d66-9f14-4181-8764-9b47e619f072" descr="BC774EBB-1713-49FE-B486-835FD69FA6E7@hsd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spc="100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57200" y="1295400"/>
            <a:ext cx="8229600" cy="4876800"/>
          </a:xfrm>
          <a:prstGeom prst="roundRect">
            <a:avLst/>
          </a:prstGeom>
          <a:solidFill>
            <a:srgbClr val="232F84">
              <a:alpha val="20000"/>
            </a:srgbClr>
          </a:solidFill>
          <a:ln>
            <a:solidFill>
              <a:srgbClr val="232F8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  <a:prstGeom prst="rect">
            <a:avLst/>
          </a:prstGeom>
        </p:spPr>
        <p:txBody>
          <a:bodyPr/>
          <a:lstStyle>
            <a:lvl1pPr marL="111125" indent="-111125">
              <a:buFont typeface="Frutiger LT 67 BoldCn" pitchFamily="34" charset="0"/>
              <a:buChar char=" "/>
              <a:defRPr sz="2400" spc="100" baseline="0">
                <a:solidFill>
                  <a:srgbClr val="232F84"/>
                </a:solidFill>
                <a:latin typeface="Gill Sans MT" pitchFamily="34" charset="0"/>
              </a:defRPr>
            </a:lvl1pPr>
            <a:lvl2pPr marL="346075" indent="-234950">
              <a:buFont typeface="Arial" pitchFamily="34" charset="0"/>
              <a:buChar char="•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2pPr>
            <a:lvl3pPr marL="803275" indent="-234950" defTabSz="914400">
              <a:buFont typeface="Frutiger LT 57 Cn" pitchFamily="34" charset="0"/>
              <a:buChar char="–"/>
              <a:defRPr sz="2200" spc="100" baseline="0">
                <a:solidFill>
                  <a:srgbClr val="232F84"/>
                </a:solidFill>
                <a:latin typeface="Gill Sans MT" pitchFamily="34" charset="0"/>
              </a:defRPr>
            </a:lvl3pPr>
            <a:lvl4pPr marL="1544638" indent="-173038">
              <a:defRPr sz="1400" spc="100" baseline="0">
                <a:solidFill>
                  <a:srgbClr val="232F84"/>
                </a:solidFill>
                <a:latin typeface="Gill Sans MT" pitchFamily="34" charset="0"/>
              </a:defRPr>
            </a:lvl4pPr>
            <a:lvl5pPr marL="1939925" indent="-111125">
              <a:defRPr sz="1200" spc="100" baseline="0">
                <a:solidFill>
                  <a:srgbClr val="232F84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w_tag_transparent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1354" y="5943600"/>
            <a:ext cx="1380893" cy="7162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8" r:id="rId6"/>
    <p:sldLayoutId id="2147483663" r:id="rId7"/>
    <p:sldLayoutId id="214748365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100" baseline="0">
          <a:solidFill>
            <a:schemeClr val="bg1"/>
          </a:solidFill>
          <a:latin typeface="Frutiger LT 77 BlackCn" pitchFamily="34" charset="0"/>
          <a:ea typeface="+mj-ea"/>
          <a:cs typeface="+mj-cs"/>
        </a:defRPr>
      </a:lvl1pPr>
    </p:titleStyle>
    <p:bodyStyle>
      <a:lvl1pPr marL="111125" indent="-111125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100" baseline="0">
          <a:solidFill>
            <a:srgbClr val="232F84"/>
          </a:solidFill>
          <a:latin typeface="Frutiger LT 67 Bold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100" baseline="0">
          <a:solidFill>
            <a:srgbClr val="232F84"/>
          </a:solidFill>
          <a:latin typeface="Frutiger LT 57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100" baseline="0">
          <a:solidFill>
            <a:srgbClr val="232F84"/>
          </a:solidFill>
          <a:latin typeface="Frutiger LT 57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spc="100" baseline="0">
          <a:solidFill>
            <a:srgbClr val="232F84"/>
          </a:solidFill>
          <a:latin typeface="Frutiger LT 57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800" kern="1200" spc="100" baseline="0">
          <a:solidFill>
            <a:srgbClr val="232F84"/>
          </a:solidFill>
          <a:latin typeface="Frutiger LT 57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/>
        <p:txBody>
          <a:bodyPr>
            <a:normAutofit/>
          </a:bodyPr>
          <a:lstStyle/>
          <a:p>
            <a:r>
              <a:rPr lang="en-US" sz="3600" dirty="0" smtClean="0"/>
              <a:t>Adapting Boards for </a:t>
            </a:r>
            <a:br>
              <a:rPr lang="en-US" sz="3600" dirty="0" smtClean="0"/>
            </a:br>
            <a:r>
              <a:rPr lang="en-US" sz="3600" dirty="0" smtClean="0"/>
              <a:t>a New Day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/>
        <p:txBody>
          <a:bodyPr>
            <a:normAutofit/>
          </a:bodyPr>
          <a:lstStyle/>
          <a:p>
            <a:r>
              <a:rPr lang="en-US" sz="2400" dirty="0" smtClean="0"/>
              <a:t>Kate Barr, Executive Director</a:t>
            </a:r>
          </a:p>
          <a:p>
            <a:r>
              <a:rPr lang="en-US" sz="2400" dirty="0" smtClean="0"/>
              <a:t>Nonprofits Assistance Fund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5" name="Picture 4" descr="pyramid_a.gif"/>
          <p:cNvPicPr>
            <a:picLocks noChangeAspect="1"/>
          </p:cNvPicPr>
          <p:nvPr/>
        </p:nvPicPr>
        <p:blipFill>
          <a:blip r:embed="rId4" cstate="print"/>
          <a:srcRect t="51724"/>
          <a:stretch>
            <a:fillRect/>
          </a:stretch>
        </p:blipFill>
        <p:spPr>
          <a:xfrm>
            <a:off x="1600200" y="2362200"/>
            <a:ext cx="602256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Source: Boards that Excel</a:t>
            </a:r>
            <a:endParaRPr lang="en-US" sz="16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Boards are teams</a:t>
            </a:r>
          </a:p>
          <a:p>
            <a:endParaRPr lang="en-US" sz="2800" dirty="0" smtClean="0"/>
          </a:p>
          <a:p>
            <a:r>
              <a:rPr lang="en-US" dirty="0" smtClean="0"/>
              <a:t>Executive Director to Board</a:t>
            </a:r>
          </a:p>
          <a:p>
            <a:r>
              <a:rPr lang="en-US" dirty="0" smtClean="0"/>
              <a:t>Board member to board member</a:t>
            </a:r>
          </a:p>
          <a:p>
            <a:r>
              <a:rPr lang="en-US" dirty="0" smtClean="0"/>
              <a:t>Staff to board members</a:t>
            </a:r>
          </a:p>
          <a:p>
            <a:r>
              <a:rPr lang="en-US" dirty="0" smtClean="0"/>
              <a:t>Board chair to board members</a:t>
            </a:r>
          </a:p>
          <a:p>
            <a:r>
              <a:rPr lang="en-US" dirty="0" smtClean="0"/>
              <a:t>Board chair to Executive Director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helps boards work well together?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values, passion &amp; commitment</a:t>
            </a:r>
          </a:p>
          <a:p>
            <a:r>
              <a:rPr lang="en-US" dirty="0" smtClean="0"/>
              <a:t>Connection &amp; informality</a:t>
            </a:r>
          </a:p>
          <a:p>
            <a:r>
              <a:rPr lang="en-US" dirty="0" smtClean="0"/>
              <a:t>Systems &amp; structure</a:t>
            </a:r>
          </a:p>
          <a:p>
            <a:endParaRPr lang="en-US" dirty="0" smtClean="0"/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Mutual respect</a:t>
            </a:r>
          </a:p>
          <a:p>
            <a:r>
              <a:rPr lang="en-US" dirty="0" smtClean="0"/>
              <a:t>Good leadership &amp; facilitation</a:t>
            </a:r>
          </a:p>
          <a:p>
            <a:endParaRPr lang="en-US" dirty="0" smtClean="0"/>
          </a:p>
          <a:p>
            <a:r>
              <a:rPr lang="en-US" dirty="0" smtClean="0"/>
              <a:t>Clarity of roles</a:t>
            </a:r>
          </a:p>
          <a:p>
            <a:r>
              <a:rPr lang="en-US" dirty="0" smtClean="0"/>
              <a:t>Support from staff &amp; 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Source: Coloring Outside the Box, </a:t>
            </a:r>
            <a:r>
              <a:rPr lang="en-US" dirty="0" err="1" smtClean="0">
                <a:latin typeface="Gill Sans MT" pitchFamily="34" charset="0"/>
              </a:rPr>
              <a:t>Vanderwall</a:t>
            </a:r>
            <a:r>
              <a:rPr lang="en-US" dirty="0" smtClean="0">
                <a:latin typeface="Gill Sans MT" pitchFamily="34" charset="0"/>
              </a:rPr>
              <a:t> &amp; </a:t>
            </a:r>
            <a:r>
              <a:rPr lang="en-US" dirty="0" err="1" smtClean="0">
                <a:latin typeface="Gill Sans MT" pitchFamily="34" charset="0"/>
              </a:rPr>
              <a:t>Benevides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– Executive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Select and hire executive director</a:t>
            </a:r>
          </a:p>
          <a:p>
            <a:r>
              <a:rPr lang="en-US" sz="2800" dirty="0" smtClean="0"/>
              <a:t>Set compensation</a:t>
            </a:r>
          </a:p>
          <a:p>
            <a:r>
              <a:rPr lang="en-US" sz="2800" dirty="0" smtClean="0"/>
              <a:t>Clear expectations</a:t>
            </a:r>
          </a:p>
          <a:p>
            <a:r>
              <a:rPr lang="en-US" sz="2800" dirty="0" smtClean="0"/>
              <a:t>Roles and authority</a:t>
            </a:r>
          </a:p>
          <a:p>
            <a:r>
              <a:rPr lang="en-US" sz="2800" dirty="0" smtClean="0"/>
              <a:t>Supervise and develop</a:t>
            </a:r>
          </a:p>
          <a:p>
            <a:r>
              <a:rPr lang="en-US" sz="2800" dirty="0" smtClean="0"/>
              <a:t>Feedback and performance review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&amp;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CEO dominated boards</a:t>
            </a:r>
          </a:p>
          <a:p>
            <a:r>
              <a:rPr lang="en-US" sz="2800" dirty="0" smtClean="0"/>
              <a:t>Chair dominated boards</a:t>
            </a:r>
          </a:p>
          <a:p>
            <a:r>
              <a:rPr lang="en-US" sz="2800" dirty="0" smtClean="0"/>
              <a:t>Fragmented boards</a:t>
            </a:r>
          </a:p>
          <a:p>
            <a:r>
              <a:rPr lang="en-US" sz="2800" dirty="0" smtClean="0"/>
              <a:t>Powerless boards</a:t>
            </a:r>
          </a:p>
          <a:p>
            <a:r>
              <a:rPr lang="en-US" sz="2800" dirty="0" smtClean="0"/>
              <a:t>Power-sharing boards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Hands on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10 Commitments for Board Chair/Executive Director relationship</a:t>
            </a:r>
          </a:p>
          <a:p>
            <a:endParaRPr lang="en-US" dirty="0" smtClean="0"/>
          </a:p>
          <a:p>
            <a:r>
              <a:rPr lang="en-US" dirty="0" smtClean="0"/>
              <a:t>Keep everyone focused on mission</a:t>
            </a:r>
          </a:p>
          <a:p>
            <a:r>
              <a:rPr lang="en-US" dirty="0" smtClean="0"/>
              <a:t>Define &amp; respect each other’s roles</a:t>
            </a:r>
          </a:p>
          <a:p>
            <a:r>
              <a:rPr lang="en-US" dirty="0" smtClean="0"/>
              <a:t>Avoid territorial behavior</a:t>
            </a:r>
          </a:p>
          <a:p>
            <a:r>
              <a:rPr lang="en-US" dirty="0" smtClean="0"/>
              <a:t>Add “innovative’ value</a:t>
            </a:r>
          </a:p>
          <a:p>
            <a:r>
              <a:rPr lang="en-US" dirty="0" smtClean="0"/>
              <a:t>Help to make the board stronger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Chair/Executive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10 Commitments</a:t>
            </a:r>
          </a:p>
          <a:p>
            <a:endParaRPr lang="en-US" dirty="0" smtClean="0"/>
          </a:p>
          <a:p>
            <a:r>
              <a:rPr lang="en-US" dirty="0" smtClean="0"/>
              <a:t>Develop positive dynamic between staff and </a:t>
            </a:r>
            <a:r>
              <a:rPr lang="en-US" dirty="0" err="1" smtClean="0"/>
              <a:t>baord</a:t>
            </a:r>
            <a:endParaRPr lang="en-US" dirty="0" smtClean="0"/>
          </a:p>
          <a:p>
            <a:r>
              <a:rPr lang="en-US" dirty="0" smtClean="0"/>
              <a:t>Make communications a priority</a:t>
            </a:r>
          </a:p>
          <a:p>
            <a:r>
              <a:rPr lang="en-US" dirty="0" smtClean="0"/>
              <a:t>Maintain a united front</a:t>
            </a:r>
          </a:p>
          <a:p>
            <a:r>
              <a:rPr lang="en-US" dirty="0" smtClean="0"/>
              <a:t>Protect and support one another</a:t>
            </a:r>
          </a:p>
          <a:p>
            <a:r>
              <a:rPr lang="en-US" dirty="0" smtClean="0"/>
              <a:t>Keep passions &amp; emotions in check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Executive Director/staff wish list:</a:t>
            </a:r>
          </a:p>
          <a:p>
            <a:r>
              <a:rPr lang="en-US" dirty="0" smtClean="0"/>
              <a:t>Other than money, what do you wish your board could provide?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800" b="1" dirty="0" smtClean="0"/>
              <a:t>Board member wish list:</a:t>
            </a:r>
          </a:p>
          <a:p>
            <a:r>
              <a:rPr lang="en-US" dirty="0" smtClean="0"/>
              <a:t>What do you wish the Executive Director would do to engage you with the organization?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5" name="Picture 4" descr="pyramid_a.gif"/>
          <p:cNvPicPr>
            <a:picLocks noChangeAspect="1"/>
          </p:cNvPicPr>
          <p:nvPr/>
        </p:nvPicPr>
        <p:blipFill>
          <a:blip r:embed="rId4" cstate="print"/>
          <a:srcRect t="29310"/>
          <a:stretch>
            <a:fillRect/>
          </a:stretch>
        </p:blipFill>
        <p:spPr>
          <a:xfrm>
            <a:off x="1600200" y="2057400"/>
            <a:ext cx="6022564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Source: Boards that Excel</a:t>
            </a:r>
            <a:endParaRPr lang="en-US" sz="16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Founding boards</a:t>
            </a:r>
          </a:p>
          <a:p>
            <a:r>
              <a:rPr lang="en-US" sz="2800" dirty="0" smtClean="0"/>
              <a:t>Representational boards</a:t>
            </a:r>
          </a:p>
          <a:p>
            <a:r>
              <a:rPr lang="en-US" sz="2800" dirty="0" smtClean="0"/>
              <a:t>Appointed boards</a:t>
            </a:r>
          </a:p>
          <a:p>
            <a:r>
              <a:rPr lang="en-US" sz="2800" dirty="0" smtClean="0"/>
              <a:t>Elected boards</a:t>
            </a:r>
          </a:p>
          <a:p>
            <a:r>
              <a:rPr lang="en-US" sz="2800" dirty="0" smtClean="0"/>
              <a:t>Self-nominating boards</a:t>
            </a:r>
          </a:p>
          <a:p>
            <a:r>
              <a:rPr lang="en-US" sz="2800" dirty="0" smtClean="0"/>
              <a:t>Legacy 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for a New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Adaptive boards</a:t>
            </a:r>
          </a:p>
          <a:p>
            <a:pPr algn="ctr"/>
            <a:endParaRPr lang="en-US" sz="1400" b="1" dirty="0" smtClean="0"/>
          </a:p>
          <a:p>
            <a:r>
              <a:rPr lang="en-US" dirty="0" smtClean="0"/>
              <a:t>Evolving structure</a:t>
            </a:r>
          </a:p>
          <a:p>
            <a:r>
              <a:rPr lang="en-US" dirty="0" smtClean="0"/>
              <a:t>Engagement role</a:t>
            </a:r>
          </a:p>
          <a:p>
            <a:r>
              <a:rPr lang="en-US" dirty="0" smtClean="0"/>
              <a:t>Activities adapt to changing needs, delegate authority</a:t>
            </a:r>
          </a:p>
          <a:p>
            <a:r>
              <a:rPr lang="en-US" dirty="0" smtClean="0"/>
              <a:t>Recruit for skills, relationships, and strategy</a:t>
            </a:r>
          </a:p>
          <a:p>
            <a:r>
              <a:rPr lang="en-US" dirty="0" smtClean="0"/>
              <a:t>Priority on sustainability</a:t>
            </a:r>
          </a:p>
          <a:p>
            <a:r>
              <a:rPr lang="en-US" dirty="0" smtClean="0"/>
              <a:t>External connector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Textbook boards</a:t>
            </a:r>
          </a:p>
          <a:p>
            <a:endParaRPr lang="en-US" sz="1400" dirty="0" smtClean="0"/>
          </a:p>
          <a:p>
            <a:r>
              <a:rPr lang="en-US" sz="2400" dirty="0" smtClean="0"/>
              <a:t>Defined structure &amp; roles</a:t>
            </a:r>
          </a:p>
          <a:p>
            <a:r>
              <a:rPr lang="en-US" sz="2400" dirty="0" smtClean="0"/>
              <a:t>Planning and oversight role</a:t>
            </a:r>
          </a:p>
          <a:p>
            <a:r>
              <a:rPr lang="en-US" sz="2400" dirty="0" smtClean="0"/>
              <a:t>Significant reporting &amp; monitoring activities</a:t>
            </a:r>
          </a:p>
          <a:p>
            <a:r>
              <a:rPr lang="en-US" sz="2400" dirty="0" smtClean="0"/>
              <a:t>Recruit for skills &amp; contacts</a:t>
            </a:r>
          </a:p>
          <a:p>
            <a:r>
              <a:rPr lang="en-US" sz="2400" dirty="0" smtClean="0"/>
              <a:t>Who do you know</a:t>
            </a:r>
          </a:p>
          <a:p>
            <a:r>
              <a:rPr lang="en-US" sz="2400" dirty="0" smtClean="0"/>
              <a:t>Priority on fundraising </a:t>
            </a:r>
          </a:p>
          <a:p>
            <a:r>
              <a:rPr lang="en-US" sz="2400" dirty="0" smtClean="0"/>
              <a:t>External ambassador</a:t>
            </a:r>
          </a:p>
          <a:p>
            <a:endParaRPr lang="en-US" sz="2400" dirty="0" smtClean="0"/>
          </a:p>
          <a:p>
            <a:r>
              <a:rPr lang="en-US" b="1" dirty="0" smtClean="0"/>
              <a:t>	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&amp; Orienting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Who is on the board?</a:t>
            </a:r>
          </a:p>
          <a:p>
            <a:r>
              <a:rPr lang="en-US" sz="2800" b="1" dirty="0" smtClean="0"/>
              <a:t>Do we have the right people?</a:t>
            </a:r>
          </a:p>
          <a:p>
            <a:r>
              <a:rPr lang="en-US" sz="2800" b="1" dirty="0" smtClean="0"/>
              <a:t>Do they know their job?</a:t>
            </a:r>
          </a:p>
          <a:p>
            <a:r>
              <a:rPr lang="en-US" sz="2800" dirty="0" smtClean="0"/>
              <a:t>Is the board organized in a way that they can do their job well?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Matrix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Typical board matrix - skills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362200"/>
          <a:ext cx="84582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Fundraising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Jennifer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Matrix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board matrix – strategic goals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362200"/>
          <a:ext cx="8458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676400"/>
                <a:gridCol w="1409700"/>
                <a:gridCol w="1409700"/>
                <a:gridCol w="1219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Mission/values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Expand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Collaborate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Enhance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Stable infrastructure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Jennifer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Who is on the board?</a:t>
            </a:r>
          </a:p>
          <a:p>
            <a:r>
              <a:rPr lang="en-US" sz="2800" dirty="0" smtClean="0"/>
              <a:t>Do we have the right people?</a:t>
            </a:r>
          </a:p>
          <a:p>
            <a:r>
              <a:rPr lang="en-US" sz="2800" dirty="0" smtClean="0"/>
              <a:t>Do they know their job?</a:t>
            </a:r>
          </a:p>
          <a:p>
            <a:r>
              <a:rPr lang="en-US" sz="2800" b="1" dirty="0" smtClean="0"/>
              <a:t>Is the board organized in a way that they can do their job well?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 board meetings help achieve goals?</a:t>
            </a:r>
          </a:p>
          <a:p>
            <a:endParaRPr lang="en-US" sz="1400" dirty="0" smtClean="0"/>
          </a:p>
          <a:p>
            <a:r>
              <a:rPr lang="en-US" dirty="0" smtClean="0"/>
              <a:t>Board calendar</a:t>
            </a:r>
          </a:p>
          <a:p>
            <a:r>
              <a:rPr lang="en-US" dirty="0" smtClean="0"/>
              <a:t>Meeting preparation</a:t>
            </a:r>
          </a:p>
          <a:p>
            <a:r>
              <a:rPr lang="en-US" dirty="0" smtClean="0"/>
              <a:t>Board agendas</a:t>
            </a:r>
          </a:p>
          <a:p>
            <a:r>
              <a:rPr lang="en-US" dirty="0" smtClean="0"/>
              <a:t>Executive session</a:t>
            </a:r>
          </a:p>
          <a:p>
            <a:r>
              <a:rPr lang="en-US" dirty="0" smtClean="0"/>
              <a:t>Board retreats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committee has a purpose</a:t>
            </a:r>
          </a:p>
          <a:p>
            <a:r>
              <a:rPr lang="en-US" sz="2800" dirty="0" smtClean="0"/>
              <a:t>Standing committees</a:t>
            </a:r>
          </a:p>
          <a:p>
            <a:r>
              <a:rPr lang="en-US" sz="2800" dirty="0" smtClean="0"/>
              <a:t>Executive committees</a:t>
            </a:r>
          </a:p>
          <a:p>
            <a:r>
              <a:rPr lang="en-US" sz="2800" dirty="0" smtClean="0"/>
              <a:t>Ad hoc task forces</a:t>
            </a:r>
          </a:p>
          <a:p>
            <a:r>
              <a:rPr lang="en-US" sz="2800" dirty="0" smtClean="0"/>
              <a:t>Committees with authority</a:t>
            </a:r>
          </a:p>
          <a:p>
            <a:r>
              <a:rPr lang="en-US" sz="2800" dirty="0" smtClean="0"/>
              <a:t>Committees and the board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all board meetings have meaningful discussion and/or actions?</a:t>
            </a:r>
          </a:p>
          <a:p>
            <a:endParaRPr lang="en-US" dirty="0" smtClean="0"/>
          </a:p>
          <a:p>
            <a:r>
              <a:rPr lang="en-US" dirty="0" smtClean="0"/>
              <a:t>Are most board members present at and prepared for board meetings?</a:t>
            </a:r>
          </a:p>
          <a:p>
            <a:endParaRPr lang="en-US" dirty="0" smtClean="0"/>
          </a:p>
          <a:p>
            <a:r>
              <a:rPr lang="en-US" dirty="0" smtClean="0"/>
              <a:t>Do board committees conduct activities that are vital to achieving mission and strategic goals?</a:t>
            </a:r>
          </a:p>
          <a:p>
            <a:endParaRPr lang="en-US" dirty="0" smtClean="0"/>
          </a:p>
          <a:p>
            <a:r>
              <a:rPr lang="en-US" dirty="0" smtClean="0"/>
              <a:t>What would you do differently?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5" name="Picture 4" descr="pyramid_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0718" y="1219200"/>
            <a:ext cx="6022564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Source: Boards that Excel</a:t>
            </a:r>
            <a:endParaRPr lang="en-US" sz="16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Member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Why do board members serve?</a:t>
            </a:r>
          </a:p>
          <a:p>
            <a:endParaRPr lang="en-US" sz="1400" dirty="0" smtClean="0"/>
          </a:p>
          <a:p>
            <a:r>
              <a:rPr lang="en-US" dirty="0" smtClean="0"/>
              <a:t>Commitment/interest in mission</a:t>
            </a:r>
          </a:p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Personal satisfaction and purpose</a:t>
            </a:r>
          </a:p>
          <a:p>
            <a:r>
              <a:rPr lang="en-US" dirty="0" smtClean="0"/>
              <a:t>Engaging board members</a:t>
            </a:r>
          </a:p>
          <a:p>
            <a:r>
              <a:rPr lang="en-US" dirty="0" smtClean="0"/>
              <a:t>Inspiring board members</a:t>
            </a:r>
          </a:p>
          <a:p>
            <a:endParaRPr lang="en-US" dirty="0" smtClean="0"/>
          </a:p>
          <a:p>
            <a:r>
              <a:rPr lang="en-US" dirty="0" smtClean="0"/>
              <a:t>Whose role is it to inspire and excite board members?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Regular topic for discussion</a:t>
            </a:r>
          </a:p>
          <a:p>
            <a:r>
              <a:rPr lang="en-US" sz="2800" dirty="0" smtClean="0"/>
              <a:t>Opportunities for candid feedback</a:t>
            </a:r>
          </a:p>
          <a:p>
            <a:r>
              <a:rPr lang="en-US" sz="2800" dirty="0" smtClean="0"/>
              <a:t>Board sets goals for performance</a:t>
            </a:r>
          </a:p>
          <a:p>
            <a:r>
              <a:rPr lang="en-US" sz="2800" dirty="0" smtClean="0"/>
              <a:t>Annual evaluation of board performance </a:t>
            </a:r>
          </a:p>
          <a:p>
            <a:r>
              <a:rPr lang="en-US" sz="2800" dirty="0" smtClean="0"/>
              <a:t>Formal board evaluation process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477000" cy="41910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Governance is how the board of directors and executive work together to ensure the success of the organization. 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Good governance is intentional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questions for every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</a:p>
          <a:p>
            <a:r>
              <a:rPr lang="en-US" dirty="0" smtClean="0"/>
              <a:t>How do we define success?</a:t>
            </a:r>
          </a:p>
          <a:p>
            <a:r>
              <a:rPr lang="en-US" dirty="0" smtClean="0"/>
              <a:t>How can </a:t>
            </a:r>
            <a:r>
              <a:rPr lang="en-US" b="1" i="1" dirty="0" smtClean="0"/>
              <a:t>this</a:t>
            </a:r>
            <a:r>
              <a:rPr lang="en-US" dirty="0" smtClean="0"/>
              <a:t> board be of most value to the organization?</a:t>
            </a:r>
          </a:p>
          <a:p>
            <a:r>
              <a:rPr lang="en-US" dirty="0" smtClean="0"/>
              <a:t>What behavior are we settling for?</a:t>
            </a:r>
          </a:p>
          <a:p>
            <a:r>
              <a:rPr lang="en-US" dirty="0" smtClean="0"/>
              <a:t>What five things should we track?</a:t>
            </a:r>
          </a:p>
          <a:p>
            <a:r>
              <a:rPr lang="en-US" dirty="0" smtClean="0"/>
              <a:t>Who else?</a:t>
            </a:r>
          </a:p>
          <a:p>
            <a:r>
              <a:rPr lang="en-US" dirty="0" smtClean="0"/>
              <a:t>What else?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Work of Boards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057400" y="1371600"/>
            <a:ext cx="5029200" cy="381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3505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Governance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As Leadership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438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Fiduciary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438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Strategic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486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Generative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Chait</a:t>
            </a:r>
            <a:r>
              <a:rPr lang="en-US" dirty="0" smtClean="0"/>
              <a:t>, Ryan &amp; Taylor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5" y="2057401"/>
            <a:ext cx="3822026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33600"/>
            <a:ext cx="4038600" cy="4267200"/>
          </a:xfrm>
        </p:spPr>
        <p:txBody>
          <a:bodyPr/>
          <a:lstStyle/>
          <a:p>
            <a:r>
              <a:rPr lang="en-US" dirty="0" smtClean="0"/>
              <a:t>Controls and oversight</a:t>
            </a:r>
          </a:p>
          <a:p>
            <a:endParaRPr lang="en-US" dirty="0" smtClean="0"/>
          </a:p>
          <a:p>
            <a:r>
              <a:rPr lang="en-US" dirty="0" smtClean="0"/>
              <a:t>What is wrong/right?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Fiduciary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and assure mission focus</a:t>
            </a:r>
          </a:p>
          <a:p>
            <a:r>
              <a:rPr lang="en-US" dirty="0" smtClean="0"/>
              <a:t>Ensure legal compliance</a:t>
            </a:r>
          </a:p>
          <a:p>
            <a:r>
              <a:rPr lang="en-US" dirty="0" smtClean="0"/>
              <a:t>Ensure fiscal accountability</a:t>
            </a:r>
          </a:p>
          <a:p>
            <a:r>
              <a:rPr lang="en-US" dirty="0" smtClean="0"/>
              <a:t>Hire and evaluate CEO</a:t>
            </a:r>
          </a:p>
          <a:p>
            <a:r>
              <a:rPr lang="en-US" dirty="0" smtClean="0"/>
              <a:t>Oversee operations</a:t>
            </a:r>
          </a:p>
          <a:p>
            <a:r>
              <a:rPr lang="en-US" dirty="0" smtClean="0"/>
              <a:t>Monitor results</a:t>
            </a:r>
          </a:p>
          <a:p>
            <a:endParaRPr lang="en-US" dirty="0" smtClean="0"/>
          </a:p>
          <a:p>
            <a:r>
              <a:rPr lang="en-US" dirty="0" smtClean="0"/>
              <a:t>Add value by connecting questions to mission, vision &amp;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0076" y="1905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724400" y="1752600"/>
            <a:ext cx="4038600" cy="4572000"/>
          </a:xfrm>
        </p:spPr>
        <p:txBody>
          <a:bodyPr/>
          <a:lstStyle/>
          <a:p>
            <a:r>
              <a:rPr lang="en-US" dirty="0" smtClean="0"/>
              <a:t>Direction and goals</a:t>
            </a:r>
          </a:p>
          <a:p>
            <a:endParaRPr lang="en-US" dirty="0" smtClean="0"/>
          </a:p>
          <a:p>
            <a:r>
              <a:rPr lang="en-US" dirty="0" smtClean="0"/>
              <a:t>What is the future of the organization and what is the plan?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internal &amp; external environments</a:t>
            </a:r>
          </a:p>
          <a:p>
            <a:r>
              <a:rPr lang="en-US" dirty="0" smtClean="0"/>
              <a:t>Review, modify and assist strategic planning</a:t>
            </a:r>
          </a:p>
          <a:p>
            <a:r>
              <a:rPr lang="en-US" dirty="0" smtClean="0"/>
              <a:t>Help develop resources and sustainable business model</a:t>
            </a:r>
          </a:p>
          <a:p>
            <a:r>
              <a:rPr lang="en-US" dirty="0" smtClean="0"/>
              <a:t>Assess performance with critical success factors</a:t>
            </a:r>
          </a:p>
          <a:p>
            <a:endParaRPr lang="en-US" dirty="0" smtClean="0"/>
          </a:p>
          <a:p>
            <a:r>
              <a:rPr lang="en-US" dirty="0" smtClean="0"/>
              <a:t>Add value by asking broad and forward thinking questions, open to new and different answers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</a:t>
            </a:r>
            <a:endParaRPr lang="en-US" dirty="0"/>
          </a:p>
        </p:txBody>
      </p:sp>
      <p:pic>
        <p:nvPicPr>
          <p:cNvPr id="6" name="Content Placeholder 5" descr="ques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905000"/>
            <a:ext cx="4449809" cy="30691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905000"/>
            <a:ext cx="4038600" cy="4495800"/>
          </a:xfrm>
        </p:spPr>
        <p:txBody>
          <a:bodyPr/>
          <a:lstStyle/>
          <a:p>
            <a:r>
              <a:rPr lang="en-US" dirty="0" smtClean="0"/>
              <a:t>Sense-making and problem framing</a:t>
            </a:r>
          </a:p>
          <a:p>
            <a:endParaRPr lang="en-US" dirty="0" smtClean="0"/>
          </a:p>
          <a:p>
            <a:r>
              <a:rPr lang="en-US" dirty="0" smtClean="0"/>
              <a:t>What is the right question?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current challenges in a new light</a:t>
            </a:r>
          </a:p>
          <a:p>
            <a:r>
              <a:rPr lang="en-US" dirty="0" smtClean="0"/>
              <a:t>Perceive “better” problems &amp; opportunities</a:t>
            </a:r>
          </a:p>
          <a:p>
            <a:r>
              <a:rPr lang="en-US" dirty="0" smtClean="0"/>
              <a:t>Discover strategies, priorities and realities</a:t>
            </a:r>
          </a:p>
          <a:p>
            <a:r>
              <a:rPr lang="en-US" dirty="0" smtClean="0"/>
              <a:t>Tap intuition and creativity</a:t>
            </a:r>
          </a:p>
          <a:p>
            <a:r>
              <a:rPr lang="en-US" dirty="0" smtClean="0"/>
              <a:t>Encourage robust discourse, not quick consensus</a:t>
            </a:r>
          </a:p>
          <a:p>
            <a:endParaRPr lang="en-US" dirty="0" smtClean="0"/>
          </a:p>
          <a:p>
            <a:r>
              <a:rPr lang="en-US" dirty="0" smtClean="0"/>
              <a:t>Add value by building trust, taking risks, searching out and using new information &amp; ideas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in the Community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boards:  focus on internal activities and goals</a:t>
            </a:r>
          </a:p>
          <a:p>
            <a:endParaRPr lang="en-US" dirty="0" smtClean="0"/>
          </a:p>
          <a:p>
            <a:r>
              <a:rPr lang="en-US" dirty="0" smtClean="0"/>
              <a:t>Institutional boards:  focus on reputation and fundraising</a:t>
            </a:r>
          </a:p>
          <a:p>
            <a:endParaRPr lang="en-US" dirty="0" smtClean="0"/>
          </a:p>
          <a:p>
            <a:r>
              <a:rPr lang="en-US" dirty="0" smtClean="0"/>
              <a:t>Connector boards:  focus on boundary spanning</a:t>
            </a:r>
          </a:p>
          <a:p>
            <a:endParaRPr lang="en-US" dirty="0" smtClean="0"/>
          </a:p>
          <a:p>
            <a:r>
              <a:rPr lang="en-US" dirty="0" smtClean="0"/>
              <a:t>Networked boards:  focused on interconnections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for a New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Adaptive boards</a:t>
            </a:r>
          </a:p>
          <a:p>
            <a:pPr algn="ctr"/>
            <a:endParaRPr lang="en-US" sz="1400" b="1" dirty="0" smtClean="0"/>
          </a:p>
          <a:p>
            <a:r>
              <a:rPr lang="en-US" dirty="0" smtClean="0"/>
              <a:t>Evolving structure</a:t>
            </a:r>
          </a:p>
          <a:p>
            <a:r>
              <a:rPr lang="en-US" dirty="0" smtClean="0"/>
              <a:t>Engagement role</a:t>
            </a:r>
          </a:p>
          <a:p>
            <a:r>
              <a:rPr lang="en-US" dirty="0" smtClean="0"/>
              <a:t>Activities adapt to changing needs, delegate authority</a:t>
            </a:r>
          </a:p>
          <a:p>
            <a:r>
              <a:rPr lang="en-US" dirty="0" smtClean="0"/>
              <a:t>Recruit for skills, relationships, and strategy</a:t>
            </a:r>
          </a:p>
          <a:p>
            <a:r>
              <a:rPr lang="en-US" dirty="0" smtClean="0"/>
              <a:t>Priority on sustainability</a:t>
            </a:r>
          </a:p>
          <a:p>
            <a:r>
              <a:rPr lang="en-US" dirty="0" smtClean="0"/>
              <a:t>External connector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Textbook boards</a:t>
            </a:r>
          </a:p>
          <a:p>
            <a:endParaRPr lang="en-US" sz="1400" dirty="0" smtClean="0"/>
          </a:p>
          <a:p>
            <a:r>
              <a:rPr lang="en-US" sz="2400" dirty="0" smtClean="0"/>
              <a:t>Defined structure &amp; roles</a:t>
            </a:r>
          </a:p>
          <a:p>
            <a:r>
              <a:rPr lang="en-US" sz="2400" dirty="0" smtClean="0"/>
              <a:t>Planning and oversight role</a:t>
            </a:r>
          </a:p>
          <a:p>
            <a:r>
              <a:rPr lang="en-US" sz="2400" dirty="0" smtClean="0"/>
              <a:t>Significant reporting &amp; monitoring activities</a:t>
            </a:r>
          </a:p>
          <a:p>
            <a:r>
              <a:rPr lang="en-US" sz="2400" dirty="0" smtClean="0"/>
              <a:t>Recruit for skills &amp; contacts</a:t>
            </a:r>
          </a:p>
          <a:p>
            <a:r>
              <a:rPr lang="en-US" sz="2400" dirty="0" smtClean="0"/>
              <a:t>Who do you know</a:t>
            </a:r>
          </a:p>
          <a:p>
            <a:r>
              <a:rPr lang="en-US" sz="2400" dirty="0" smtClean="0"/>
              <a:t>Priority on fundraising </a:t>
            </a:r>
          </a:p>
          <a:p>
            <a:r>
              <a:rPr lang="en-US" sz="2400" dirty="0" smtClean="0"/>
              <a:t>External ambassador</a:t>
            </a:r>
          </a:p>
          <a:p>
            <a:endParaRPr lang="en-US" sz="2400" dirty="0" smtClean="0"/>
          </a:p>
          <a:p>
            <a:r>
              <a:rPr lang="en-US" b="1" dirty="0" smtClean="0"/>
              <a:t>	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5" name="Picture 4" descr="pyramid_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0718" y="1219200"/>
            <a:ext cx="6022564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Source: Boards that Excel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Effectiveness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New Day</a:t>
            </a:r>
            <a:endParaRPr lang="en-US" dirty="0"/>
          </a:p>
        </p:txBody>
      </p:sp>
      <p:pic>
        <p:nvPicPr>
          <p:cNvPr id="4" name="Content Placeholder 4" descr="Missed the Bo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447800"/>
            <a:ext cx="4437888" cy="454612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39648" y="-520447"/>
            <a:ext cx="5715001" cy="858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5" name="Picture 4" descr="pyramid_a.gif"/>
          <p:cNvPicPr>
            <a:picLocks noChangeAspect="1"/>
          </p:cNvPicPr>
          <p:nvPr/>
        </p:nvPicPr>
        <p:blipFill>
          <a:blip r:embed="rId4" cstate="print"/>
          <a:srcRect t="72414"/>
          <a:stretch>
            <a:fillRect/>
          </a:stretch>
        </p:blipFill>
        <p:spPr>
          <a:xfrm>
            <a:off x="1524000" y="2971800"/>
            <a:ext cx="6022564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itchFamily="34" charset="0"/>
              </a:rPr>
              <a:t>Source: Boards that Excel</a:t>
            </a:r>
            <a:endParaRPr lang="en-US" sz="16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By-laws: membership, officers, term limits</a:t>
            </a:r>
          </a:p>
          <a:p>
            <a:r>
              <a:rPr lang="en-US" sz="2800" dirty="0" smtClean="0"/>
              <a:t>Legal requirements</a:t>
            </a:r>
          </a:p>
          <a:p>
            <a:r>
              <a:rPr lang="en-US" sz="2800" dirty="0" smtClean="0"/>
              <a:t>Reporting and registration</a:t>
            </a:r>
          </a:p>
          <a:p>
            <a:r>
              <a:rPr lang="en-US" sz="2800" dirty="0" smtClean="0"/>
              <a:t>Human resources</a:t>
            </a:r>
          </a:p>
          <a:p>
            <a:r>
              <a:rPr lang="en-US" sz="2800" dirty="0" smtClean="0"/>
              <a:t>Policies, including conflict of interest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&amp;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Stated purpose of organization</a:t>
            </a:r>
          </a:p>
          <a:p>
            <a:r>
              <a:rPr lang="en-US" sz="2800" dirty="0" smtClean="0"/>
              <a:t>Vision for the future</a:t>
            </a:r>
          </a:p>
          <a:p>
            <a:r>
              <a:rPr lang="en-US" sz="2800" dirty="0" smtClean="0"/>
              <a:t>Shared values</a:t>
            </a:r>
          </a:p>
          <a:p>
            <a:r>
              <a:rPr lang="en-US" sz="2800" dirty="0" smtClean="0"/>
              <a:t>Clear understanding of direction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Strategic view or plan</a:t>
            </a:r>
          </a:p>
          <a:p>
            <a:r>
              <a:rPr lang="en-US" sz="2800" dirty="0" smtClean="0"/>
              <a:t>Goals and objectives</a:t>
            </a:r>
          </a:p>
          <a:p>
            <a:r>
              <a:rPr lang="en-US" sz="2800" dirty="0" smtClean="0"/>
              <a:t>Implementation plans and actions</a:t>
            </a:r>
          </a:p>
          <a:p>
            <a:r>
              <a:rPr lang="en-US" sz="2800" dirty="0" smtClean="0"/>
              <a:t>Annual budget</a:t>
            </a:r>
          </a:p>
          <a:p>
            <a:r>
              <a:rPr lang="en-US" sz="2800" dirty="0" smtClean="0"/>
              <a:t>Process for setting priorities</a:t>
            </a:r>
          </a:p>
          <a:p>
            <a:r>
              <a:rPr lang="en-US" sz="2800" dirty="0" smtClean="0"/>
              <a:t>Method for monitoring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Non-negotiable responsibilities</a:t>
            </a:r>
          </a:p>
          <a:p>
            <a:endParaRPr lang="en-US" dirty="0" smtClean="0"/>
          </a:p>
          <a:p>
            <a:r>
              <a:rPr lang="en-US" dirty="0" smtClean="0"/>
              <a:t>Mission and direction</a:t>
            </a:r>
          </a:p>
          <a:p>
            <a:r>
              <a:rPr lang="en-US" dirty="0" smtClean="0"/>
              <a:t>Legal responsibilities for reporting and compliance</a:t>
            </a:r>
          </a:p>
          <a:p>
            <a:r>
              <a:rPr lang="en-US" dirty="0" smtClean="0"/>
              <a:t>Stewardship of resources</a:t>
            </a:r>
          </a:p>
          <a:p>
            <a:r>
              <a:rPr lang="en-US" dirty="0" smtClean="0"/>
              <a:t>Human resource oversight</a:t>
            </a:r>
          </a:p>
          <a:p>
            <a:r>
              <a:rPr lang="en-US" dirty="0" smtClean="0"/>
              <a:t>Duty of Care</a:t>
            </a:r>
          </a:p>
          <a:p>
            <a:r>
              <a:rPr lang="en-US" dirty="0" smtClean="0"/>
              <a:t>Duty of Loyalty</a:t>
            </a:r>
          </a:p>
          <a:p>
            <a:r>
              <a:rPr lang="en-US" dirty="0" smtClean="0"/>
              <a:t>Duty of Obedience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F">
      <a:dk1>
        <a:srgbClr val="232F84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1087</Words>
  <Application>Microsoft Office PowerPoint</Application>
  <PresentationFormat>On-screen Show (4:3)</PresentationFormat>
  <Paragraphs>340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Adapting Boards for  a New Day</vt:lpstr>
      <vt:lpstr>Boards for a New Day</vt:lpstr>
      <vt:lpstr>Governance</vt:lpstr>
      <vt:lpstr>Board Effectiveness</vt:lpstr>
      <vt:lpstr>Slide 5</vt:lpstr>
      <vt:lpstr>Foundations</vt:lpstr>
      <vt:lpstr>Vision &amp; Mission</vt:lpstr>
      <vt:lpstr>Planning</vt:lpstr>
      <vt:lpstr>Board Fundamentals</vt:lpstr>
      <vt:lpstr>Slide 10</vt:lpstr>
      <vt:lpstr>Relationships</vt:lpstr>
      <vt:lpstr>What helps boards work well together?</vt:lpstr>
      <vt:lpstr>Board – Executive Director</vt:lpstr>
      <vt:lpstr>Power &amp; Authority</vt:lpstr>
      <vt:lpstr>Both Hands on the Wheel</vt:lpstr>
      <vt:lpstr>Board Chair/Executive Director</vt:lpstr>
      <vt:lpstr>Wish Lists</vt:lpstr>
      <vt:lpstr>Slide 18</vt:lpstr>
      <vt:lpstr>Board Composition</vt:lpstr>
      <vt:lpstr>Recruiting &amp; Orienting</vt:lpstr>
      <vt:lpstr>Board Matrix </vt:lpstr>
      <vt:lpstr>Board Matrix </vt:lpstr>
      <vt:lpstr>Board Process</vt:lpstr>
      <vt:lpstr>Board Meetings</vt:lpstr>
      <vt:lpstr>Committees</vt:lpstr>
      <vt:lpstr>Board Process</vt:lpstr>
      <vt:lpstr>Slide 27</vt:lpstr>
      <vt:lpstr>Board Member Satisfaction</vt:lpstr>
      <vt:lpstr>Board Evaluation</vt:lpstr>
      <vt:lpstr>Five questions for every board</vt:lpstr>
      <vt:lpstr>The New Work of Boards</vt:lpstr>
      <vt:lpstr>Fiduciary</vt:lpstr>
      <vt:lpstr>Fiduciary Mode</vt:lpstr>
      <vt:lpstr>Strategic</vt:lpstr>
      <vt:lpstr>Strategic Mode</vt:lpstr>
      <vt:lpstr>Generative</vt:lpstr>
      <vt:lpstr>Generative Mode</vt:lpstr>
      <vt:lpstr>Boards in the Community</vt:lpstr>
      <vt:lpstr>Boards for a New Day</vt:lpstr>
      <vt:lpstr>It’s a New Day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Dlouhy</dc:creator>
  <cp:lastModifiedBy>jmbevis</cp:lastModifiedBy>
  <cp:revision>273</cp:revision>
  <dcterms:created xsi:type="dcterms:W3CDTF">2010-04-27T12:13:22Z</dcterms:created>
  <dcterms:modified xsi:type="dcterms:W3CDTF">2011-01-20T17:34:49Z</dcterms:modified>
</cp:coreProperties>
</file>