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Default Extension="bin" ContentType="application/vnd.openxmlformats-officedocument.presentationml.printerSettings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3" r:id="rId3"/>
    <p:sldMasterId id="2147483654" r:id="rId4"/>
  </p:sldMasterIdLst>
  <p:notesMasterIdLst>
    <p:notesMasterId r:id="rId56"/>
  </p:notesMasterIdLst>
  <p:handoutMasterIdLst>
    <p:handoutMasterId r:id="rId57"/>
  </p:handoutMasterIdLst>
  <p:sldIdLst>
    <p:sldId id="317" r:id="rId5"/>
    <p:sldId id="342" r:id="rId6"/>
    <p:sldId id="343" r:id="rId7"/>
    <p:sldId id="334" r:id="rId8"/>
    <p:sldId id="327" r:id="rId9"/>
    <p:sldId id="259" r:id="rId10"/>
    <p:sldId id="294" r:id="rId11"/>
    <p:sldId id="344" r:id="rId12"/>
    <p:sldId id="310" r:id="rId13"/>
    <p:sldId id="333" r:id="rId14"/>
    <p:sldId id="336" r:id="rId15"/>
    <p:sldId id="345" r:id="rId16"/>
    <p:sldId id="346" r:id="rId17"/>
    <p:sldId id="295" r:id="rId18"/>
    <p:sldId id="258" r:id="rId19"/>
    <p:sldId id="271" r:id="rId20"/>
    <p:sldId id="326" r:id="rId21"/>
    <p:sldId id="261" r:id="rId22"/>
    <p:sldId id="263" r:id="rId23"/>
    <p:sldId id="278" r:id="rId24"/>
    <p:sldId id="329" r:id="rId25"/>
    <p:sldId id="276" r:id="rId26"/>
    <p:sldId id="279" r:id="rId27"/>
    <p:sldId id="280" r:id="rId28"/>
    <p:sldId id="277" r:id="rId29"/>
    <p:sldId id="281" r:id="rId30"/>
    <p:sldId id="283" r:id="rId31"/>
    <p:sldId id="284" r:id="rId32"/>
    <p:sldId id="285" r:id="rId33"/>
    <p:sldId id="282" r:id="rId34"/>
    <p:sldId id="335" r:id="rId35"/>
    <p:sldId id="286" r:id="rId36"/>
    <p:sldId id="262" r:id="rId37"/>
    <p:sldId id="287" r:id="rId38"/>
    <p:sldId id="311" r:id="rId39"/>
    <p:sldId id="312" r:id="rId40"/>
    <p:sldId id="288" r:id="rId41"/>
    <p:sldId id="289" r:id="rId42"/>
    <p:sldId id="290" r:id="rId43"/>
    <p:sldId id="291" r:id="rId44"/>
    <p:sldId id="293" r:id="rId45"/>
    <p:sldId id="301" r:id="rId46"/>
    <p:sldId id="302" r:id="rId47"/>
    <p:sldId id="303" r:id="rId48"/>
    <p:sldId id="304" r:id="rId49"/>
    <p:sldId id="260" r:id="rId50"/>
    <p:sldId id="275" r:id="rId51"/>
    <p:sldId id="315" r:id="rId52"/>
    <p:sldId id="316" r:id="rId53"/>
    <p:sldId id="270" r:id="rId54"/>
    <p:sldId id="272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B1B1B"/>
    <a:srgbClr val="4D1313"/>
    <a:srgbClr val="882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572" autoAdjust="0"/>
  </p:normalViewPr>
  <p:slideViewPr>
    <p:cSldViewPr>
      <p:cViewPr varScale="1">
        <p:scale>
          <a:sx n="102" d="100"/>
          <a:sy n="102" d="100"/>
        </p:scale>
        <p:origin x="-2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26" Type="http://schemas.openxmlformats.org/officeDocument/2006/relationships/slide" Target="slides/slide22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34" Type="http://schemas.openxmlformats.org/officeDocument/2006/relationships/slide" Target="slides/slide30.xml"/><Relationship Id="rId21" Type="http://schemas.openxmlformats.org/officeDocument/2006/relationships/slide" Target="slides/slide17.xml"/><Relationship Id="rId63" Type="http://schemas.openxmlformats.org/officeDocument/2006/relationships/customXml" Target="../customXml/item1.xml"/><Relationship Id="rId7" Type="http://schemas.openxmlformats.org/officeDocument/2006/relationships/slide" Target="slides/slide3.xml"/><Relationship Id="rId16" Type="http://schemas.openxmlformats.org/officeDocument/2006/relationships/slide" Target="slides/slide12.xml"/><Relationship Id="rId54" Type="http://schemas.openxmlformats.org/officeDocument/2006/relationships/slide" Target="slides/slide50.xml"/><Relationship Id="rId41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62" Type="http://schemas.openxmlformats.org/officeDocument/2006/relationships/tableStyles" Target="tableStyles.xml"/><Relationship Id="rId53" Type="http://schemas.openxmlformats.org/officeDocument/2006/relationships/slide" Target="slides/slide49.xml"/><Relationship Id="rId58" Type="http://schemas.openxmlformats.org/officeDocument/2006/relationships/printerSettings" Target="printerSettings/printerSettings1.bin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24" Type="http://schemas.openxmlformats.org/officeDocument/2006/relationships/slide" Target="slides/slide20.xml"/><Relationship Id="rId11" Type="http://schemas.openxmlformats.org/officeDocument/2006/relationships/slide" Target="slides/slide7.xml"/><Relationship Id="rId15" Type="http://schemas.openxmlformats.org/officeDocument/2006/relationships/slide" Target="slides/slide11.xml"/><Relationship Id="rId57" Type="http://schemas.openxmlformats.org/officeDocument/2006/relationships/handoutMaster" Target="handoutMasters/handoutMaster1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36" Type="http://schemas.openxmlformats.org/officeDocument/2006/relationships/slide" Target="slides/slide3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52" Type="http://schemas.openxmlformats.org/officeDocument/2006/relationships/slide" Target="slides/slide48.xml"/><Relationship Id="rId44" Type="http://schemas.openxmlformats.org/officeDocument/2006/relationships/slide" Target="slides/slide40.xml"/><Relationship Id="rId31" Type="http://schemas.openxmlformats.org/officeDocument/2006/relationships/slide" Target="slides/slide27.xml"/><Relationship Id="rId60" Type="http://schemas.openxmlformats.org/officeDocument/2006/relationships/viewProps" Target="viewProps.xml"/><Relationship Id="rId10" Type="http://schemas.openxmlformats.org/officeDocument/2006/relationships/slide" Target="slides/slide6.xml"/><Relationship Id="rId65" Type="http://schemas.openxmlformats.org/officeDocument/2006/relationships/customXml" Target="../customXml/item3.xml"/><Relationship Id="rId14" Type="http://schemas.openxmlformats.org/officeDocument/2006/relationships/slide" Target="slides/slide10.xml"/><Relationship Id="rId56" Type="http://schemas.openxmlformats.org/officeDocument/2006/relationships/notesMaster" Target="notesMasters/notesMaster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64" Type="http://schemas.openxmlformats.org/officeDocument/2006/relationships/customXml" Target="../customXml/item2.xml"/><Relationship Id="rId51" Type="http://schemas.openxmlformats.org/officeDocument/2006/relationships/slide" Target="slides/slide47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7" Type="http://schemas.openxmlformats.org/officeDocument/2006/relationships/slide" Target="slides/slide13.xml"/><Relationship Id="rId59" Type="http://schemas.openxmlformats.org/officeDocument/2006/relationships/presProps" Target="presProps.xml"/><Relationship Id="rId46" Type="http://schemas.openxmlformats.org/officeDocument/2006/relationships/slide" Target="slides/slide42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5" Type="http://schemas.openxmlformats.org/officeDocument/2006/relationships/slide" Target="slides/slide21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Collaborations that Get Results	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United Way / Bremer Foundation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Karen Ray Assoicates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D06BB6-DE2B-0643-9326-97080854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D75A96-FA44-5D47-861D-437D40F1B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147265-3B62-DF44-8794-A2469044419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D84A20-FAE0-D048-B0A8-9B2F96DC2D89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BUDGET FOR SYSTEMS CHANGE		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KAREN RAY ASSOCIATES </a:t>
            </a:r>
          </a:p>
          <a:p>
            <a:r>
              <a:rPr lang="en-US"/>
              <a:t>ALL RIGHTS RESERVED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68FF5-F24A-9647-84AA-585C29FAABBC}" type="slidenum">
              <a:rPr lang="en-US"/>
              <a:pPr/>
              <a:t>11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Key Collaboration Principles</a:t>
            </a:r>
          </a:p>
          <a:p>
            <a:endParaRPr lang="en-US"/>
          </a:p>
          <a:p>
            <a:r>
              <a:rPr lang="en-US"/>
              <a:t>Those of you in Providence in May remember some of these key ideas about why collaboration is important:</a:t>
            </a:r>
          </a:p>
          <a:p>
            <a:endParaRPr lang="en-US"/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Systems are changed because individual organizations change themselves.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BUDGET FOR SYSTEMS CHANGE		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KAREN RAY ASSOCIATES </a:t>
            </a:r>
          </a:p>
          <a:p>
            <a:r>
              <a:rPr lang="en-US"/>
              <a:t>ALL RIGHTS RESERVED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68FF5-F24A-9647-84AA-585C29FAABBC}" type="slidenum">
              <a:rPr lang="en-US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Key Collaboration Principles</a:t>
            </a:r>
          </a:p>
          <a:p>
            <a:endParaRPr lang="en-US"/>
          </a:p>
          <a:p>
            <a:r>
              <a:rPr lang="en-US"/>
              <a:t>Those of you in Providence in May remember some of these key ideas about why collaboration is important:</a:t>
            </a:r>
          </a:p>
          <a:p>
            <a:endParaRPr lang="en-US"/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Systems are changed because individual organizations change themselves.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BUDGET FOR SYSTEMS CHANGE		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KAREN RAY ASSOCIATES </a:t>
            </a:r>
          </a:p>
          <a:p>
            <a:r>
              <a:rPr lang="en-US"/>
              <a:t>ALL RIGHTS RESERVED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68FF5-F24A-9647-84AA-585C29FAABBC}" type="slidenum">
              <a:rPr lang="en-US"/>
              <a:pPr/>
              <a:t>13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Key Collaboration Principles</a:t>
            </a:r>
          </a:p>
          <a:p>
            <a:endParaRPr lang="en-US"/>
          </a:p>
          <a:p>
            <a:r>
              <a:rPr lang="en-US"/>
              <a:t>Those of you in Providence in May remember some of these key ideas about why collaboration is important:</a:t>
            </a:r>
          </a:p>
          <a:p>
            <a:endParaRPr lang="en-US"/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Systems are changed because individual organizations change themselves.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6A14AB-A361-B04F-9076-05697ED1CA2A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C09631-41EC-8D4B-8BC5-A894E222E1BF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6656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E9169A-5CFE-AE40-96CC-7A6188233172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6861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1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447800"/>
            <a:ext cx="190500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447800"/>
            <a:ext cx="55626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7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urple background title p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 flipV="1">
            <a:off x="3810000" y="5638800"/>
            <a:ext cx="2438400" cy="6096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9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25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09800"/>
            <a:ext cx="3276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276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6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4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9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218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64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16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3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11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30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80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590800"/>
            <a:ext cx="3733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590800"/>
            <a:ext cx="3733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56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10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285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963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400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086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73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447800"/>
            <a:ext cx="190500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447800"/>
            <a:ext cx="55626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7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8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5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39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895600"/>
            <a:ext cx="3733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895600"/>
            <a:ext cx="3733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2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590800"/>
            <a:ext cx="3733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590800"/>
            <a:ext cx="3733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91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93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642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646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802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17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752600"/>
            <a:ext cx="190500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5626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5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38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60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07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Red Backgroun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90800"/>
            <a:ext cx="762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13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smtClean="0"/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4478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defRPr sz="40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ey Lesson with Red 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09800"/>
            <a:ext cx="6705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4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lue 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90800"/>
            <a:ext cx="762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4478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defRPr sz="40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895600"/>
            <a:ext cx="762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124" name="Picture 6" descr="Green with Nimble Collaboratio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defRPr sz="40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2133600"/>
            <a:ext cx="8305800" cy="3505200"/>
          </a:xfrm>
        </p:spPr>
        <p:txBody>
          <a:bodyPr/>
          <a:lstStyle/>
          <a:p>
            <a:pPr marL="0" indent="0" algn="ctr" eaLnBrk="1" hangingPunct="1"/>
            <a:endParaRPr lang="en-US" b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/>
            <a:endParaRPr lang="en-US" sz="2400" b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/>
            <a:endParaRPr lang="en-US" sz="2400" b="1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/>
            <a:r>
              <a:rPr lang="en-US" sz="3600" b="1" i="1" dirty="0" smtClean="0">
                <a:latin typeface="Helvetica" charset="0"/>
                <a:ea typeface="ＭＳ Ｐゴシック" charset="0"/>
                <a:cs typeface="ＭＳ Ｐゴシック" charset="0"/>
              </a:rPr>
              <a:t>BLANDIN FOUNDATION</a:t>
            </a:r>
          </a:p>
          <a:p>
            <a:pPr marL="0" indent="0" algn="ctr" eaLnBrk="1" hangingPunct="1"/>
            <a:r>
              <a:rPr lang="en-US" sz="3600" b="1" i="1" dirty="0" smtClean="0">
                <a:latin typeface="Helvetica" charset="0"/>
                <a:ea typeface="ＭＳ Ｐゴシック" charset="0"/>
                <a:cs typeface="ＭＳ Ｐゴシック" charset="0"/>
              </a:rPr>
              <a:t>LEADERSHIP SERIES</a:t>
            </a:r>
            <a:endParaRPr lang="en-US" sz="3600" b="1" i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/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4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COST SAVINGS AND INNOVATION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STRATEGIC 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Cooperation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Coordination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Collaboration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Consolidation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Karen Ray Associates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7620000" cy="3200400"/>
          </a:xfrm>
        </p:spPr>
        <p:txBody>
          <a:bodyPr/>
          <a:lstStyle/>
          <a:p>
            <a:pPr algn="ctr">
              <a:buFont typeface="Symbol" charset="0"/>
              <a:buNone/>
            </a:pPr>
            <a:r>
              <a:rPr lang="en-US" sz="4400" b="1" dirty="0">
                <a:solidFill>
                  <a:srgbClr val="FFFF00"/>
                </a:solidFill>
              </a:rPr>
              <a:t>Systems are changed because individual organizations change themselves</a:t>
            </a:r>
            <a:r>
              <a:rPr lang="en-US" sz="4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543800" cy="1447800"/>
          </a:xfrm>
        </p:spPr>
        <p:txBody>
          <a:bodyPr/>
          <a:lstStyle/>
          <a:p>
            <a:pPr algn="r"/>
            <a:r>
              <a:rPr lang="en-US" sz="3600" b="1" dirty="0" smtClean="0"/>
              <a:t>KEY PRINCIPLES</a:t>
            </a:r>
            <a:endParaRPr lang="en-US" sz="3600" dirty="0"/>
          </a:p>
        </p:txBody>
      </p:sp>
      <p:pic>
        <p:nvPicPr>
          <p:cNvPr id="2" name="Picture 1" descr="BU0052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2691699" cy="9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7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Karen Ray Associates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2514600"/>
            <a:ext cx="7620000" cy="3200400"/>
          </a:xfrm>
        </p:spPr>
        <p:txBody>
          <a:bodyPr/>
          <a:lstStyle/>
          <a:p>
            <a:pPr marL="0" indent="0">
              <a:buFont typeface="Symbol" charset="0"/>
              <a:buNone/>
            </a:pPr>
            <a:r>
              <a:rPr lang="en-US" sz="3600" b="1" dirty="0">
                <a:solidFill>
                  <a:srgbClr val="FFFF00"/>
                </a:solidFill>
              </a:rPr>
              <a:t>Partners focus on the way in which the current system can be improved by changing individual organization policies and procedures.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543800" cy="1447800"/>
          </a:xfrm>
        </p:spPr>
        <p:txBody>
          <a:bodyPr/>
          <a:lstStyle/>
          <a:p>
            <a:pPr algn="r"/>
            <a:r>
              <a:rPr lang="en-US" sz="3600" b="1" dirty="0" smtClean="0"/>
              <a:t>KEY PRINCIPLES</a:t>
            </a:r>
            <a:endParaRPr lang="en-US" sz="3600" dirty="0"/>
          </a:p>
        </p:txBody>
      </p:sp>
      <p:pic>
        <p:nvPicPr>
          <p:cNvPr id="2" name="Picture 1" descr="BU0052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2691699" cy="9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2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Karen Ray Associates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2895600"/>
            <a:ext cx="7620000" cy="2286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Partnerships are the </a:t>
            </a:r>
            <a:r>
              <a:rPr lang="en-US" sz="3600" dirty="0">
                <a:solidFill>
                  <a:srgbClr val="FFFF00"/>
                </a:solidFill>
              </a:rPr>
              <a:t>mechanism for mutual institutional renewal.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543800" cy="1447800"/>
          </a:xfrm>
        </p:spPr>
        <p:txBody>
          <a:bodyPr/>
          <a:lstStyle/>
          <a:p>
            <a:pPr algn="r"/>
            <a:r>
              <a:rPr lang="en-US" sz="3600" b="1" dirty="0" smtClean="0"/>
              <a:t>KEY PRINCIPLES</a:t>
            </a:r>
            <a:endParaRPr lang="en-US" sz="3600" dirty="0"/>
          </a:p>
        </p:txBody>
      </p:sp>
      <p:pic>
        <p:nvPicPr>
          <p:cNvPr id="2" name="Picture 1" descr="BU0052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2691699" cy="9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1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Replacement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concept of independence must be replaced by a focus on interdependence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 algn="ctr" eaLnBrk="1" hangingPunct="1"/>
            <a:r>
              <a:rPr lang="en-US" i="1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“Collective Impact”</a:t>
            </a:r>
            <a:endParaRPr lang="en-US" i="1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road 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6188"/>
            <a:ext cx="74676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3" descr="Destination sig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612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05000"/>
            <a:ext cx="7620000" cy="3200400"/>
          </a:xfrm>
        </p:spPr>
        <p:txBody>
          <a:bodyPr/>
          <a:lstStyle/>
          <a:p>
            <a:pPr marL="0" indent="0" eaLnBrk="1" hangingPunct="1">
              <a:lnSpc>
                <a:spcPct val="113000"/>
              </a:lnSpc>
              <a:spcBef>
                <a:spcPts val="963"/>
              </a:spcBef>
            </a:pPr>
            <a:r>
              <a:rPr lang="en-US" dirty="0" smtClean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rPr>
              <a:t>COLLECTIVE IMPACT</a:t>
            </a:r>
          </a:p>
          <a:p>
            <a:pPr marL="0" indent="0" eaLnBrk="1" hangingPunct="1">
              <a:lnSpc>
                <a:spcPct val="113000"/>
              </a:lnSpc>
              <a:spcBef>
                <a:spcPts val="963"/>
              </a:spcBef>
            </a:pPr>
            <a:r>
              <a:rPr lang="en-US" i="1" dirty="0" smtClean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rPr>
              <a:t>Systems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are changed because individual organizations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change themselves.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6248400"/>
            <a:ext cx="3200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38191D"/>
                </a:solidFill>
                <a:ea typeface="+mn-ea"/>
                <a:cs typeface="+mn-cs"/>
              </a:rPr>
              <a:t>Copyright © 2010, Karen Ray Associates.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5438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Strategies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4419600"/>
          </a:xfrm>
        </p:spPr>
        <p:txBody>
          <a:bodyPr/>
          <a:lstStyle/>
          <a:p>
            <a:pPr marL="0" indent="0" eaLnBrk="1" hangingPunct="1"/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Informal or one-time partnerships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r>
              <a:rPr lang="en-US" sz="3600" dirty="0" smtClean="0">
                <a:latin typeface="Helvetica" charset="0"/>
                <a:ea typeface="华文细黑" charset="0"/>
                <a:cs typeface="华文细黑" charset="0"/>
              </a:rPr>
              <a:t>Barter or trade resources</a:t>
            </a:r>
          </a:p>
          <a:p>
            <a:pPr marL="0" indent="0" eaLnBrk="1" hangingPunct="1"/>
            <a:r>
              <a:rPr lang="en-US" sz="3600" dirty="0" smtClean="0">
                <a:latin typeface="Helvetica" charset="0"/>
                <a:ea typeface="华文细黑" charset="0"/>
                <a:cs typeface="华文细黑" charset="0"/>
              </a:rPr>
              <a:t>Formal agreements for joint purchases</a:t>
            </a:r>
          </a:p>
          <a:p>
            <a:pPr marL="0" indent="0" eaLnBrk="1" hangingPunct="1"/>
            <a:r>
              <a:rPr lang="en-US" sz="3600" dirty="0" smtClean="0">
                <a:latin typeface="Helvetica" charset="0"/>
                <a:ea typeface="华文细黑" charset="0"/>
                <a:cs typeface="华文细黑" charset="0"/>
              </a:rPr>
              <a:t>Co-location or co-programming</a:t>
            </a:r>
          </a:p>
          <a:p>
            <a:pPr marL="0" indent="0" eaLnBrk="1" hangingPunct="1"/>
            <a:r>
              <a:rPr lang="en-US" sz="3600" dirty="0" smtClean="0">
                <a:latin typeface="Helvetica" charset="0"/>
                <a:ea typeface="华文细黑" charset="0"/>
                <a:cs typeface="华文细黑" charset="0"/>
              </a:rPr>
              <a:t>Collaboration</a:t>
            </a:r>
          </a:p>
          <a:p>
            <a:pPr marL="0" indent="0" eaLnBrk="1" hangingPunct="1"/>
            <a:r>
              <a:rPr lang="en-US" sz="3600" dirty="0" smtClean="0">
                <a:latin typeface="Helvetica" charset="0"/>
                <a:ea typeface="华文细黑" charset="0"/>
                <a:cs typeface="华文细黑" charset="0"/>
              </a:rPr>
              <a:t>Consolidation</a:t>
            </a:r>
          </a:p>
          <a:p>
            <a:pPr marL="0" indent="0" eaLnBrk="1" hangingPunct="1"/>
            <a:endParaRPr lang="en-US" sz="3600" dirty="0" smtClean="0">
              <a:latin typeface="Helvetica" charset="0"/>
              <a:ea typeface="华文细黑" charset="0"/>
              <a:cs typeface="华文细黑" charset="0"/>
            </a:endParaRPr>
          </a:p>
          <a:p>
            <a:pPr marL="0" indent="0" eaLnBrk="1" hangingPunct="1"/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r>
              <a:rPr lang="en-US" sz="3600" dirty="0" smtClean="0">
                <a:latin typeface="Helvetica" charset="0"/>
                <a:ea typeface="华文细黑" charset="0"/>
                <a:cs typeface="华文细黑" charset="0"/>
              </a:rPr>
              <a:t>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20000" cy="43434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</a:pPr>
            <a:r>
              <a:rPr lang="ja-JP" altLang="en-US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We are caught in an inescapable network of mutuality, tied in a single garment of destiny. Whatever affects one directly, affects all indirectly.</a:t>
            </a:r>
            <a:r>
              <a:rPr lang="ja-JP" altLang="en-US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solidFill>
                <a:srgbClr val="FFFFCC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5000"/>
              </a:lnSpc>
            </a:pPr>
            <a:r>
              <a:rPr lang="en-US" sz="28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   </a:t>
            </a:r>
            <a:r>
              <a:rPr lang="en-US" sz="28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Martin Luther King Jr.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2362200"/>
          </a:xfrm>
        </p:spPr>
        <p:txBody>
          <a:bodyPr/>
          <a:lstStyle/>
          <a:p>
            <a:pPr algn="ctr"/>
            <a:r>
              <a:rPr lang="en-US" sz="3600" dirty="0" smtClean="0"/>
              <a:t>“Cost savings </a:t>
            </a:r>
            <a:r>
              <a:rPr lang="en-US" sz="3600" dirty="0" smtClean="0"/>
              <a:t>AND innovation”</a:t>
            </a:r>
            <a:br>
              <a:rPr lang="en-US" sz="3600" dirty="0" smtClean="0"/>
            </a:br>
            <a:r>
              <a:rPr lang="en-US" sz="3600" dirty="0" smtClean="0"/>
              <a:t>is not an oxymoron.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184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Nimble Collab-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442">
            <a:off x="4343400" y="685800"/>
            <a:ext cx="38846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350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Helvetica" charset="0"/>
              </a:rPr>
              <a:t>The Nimble Collaboration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7543800" cy="9144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Strategies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895600"/>
            <a:ext cx="7620000" cy="32004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Results</a:t>
            </a:r>
          </a:p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Relationships</a:t>
            </a:r>
          </a:p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Resiliency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Results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What is happening?</a:t>
            </a:r>
          </a:p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Why is it important?</a:t>
            </a:r>
          </a:p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Who are you telling?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 descr="Accountability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7620000" cy="32004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Systems are changed because individual organizations change themselves.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Relationships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Equity (not equality or power)</a:t>
            </a:r>
          </a:p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Self-interest</a:t>
            </a:r>
          </a:p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Trust and conflict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7620000" cy="32004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Collaborations are not permanent; relationships are.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Helvetica" charset="0"/>
                <a:ea typeface="ＭＳ Ｐゴシック" charset="0"/>
                <a:cs typeface="ＭＳ Ｐゴシック" charset="0"/>
              </a:rPr>
              <a:t>The prime mover . . .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667000"/>
            <a:ext cx="6477000" cy="2362200"/>
          </a:xfrm>
        </p:spPr>
        <p:txBody>
          <a:bodyPr/>
          <a:lstStyle/>
          <a:p>
            <a:pPr marL="0" indent="0" eaLnBrk="1" hangingPunct="1"/>
            <a:r>
              <a:rPr lang="ja-JP" altLang="en-US" sz="44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44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Self-interest is the prime  mover of people.</a:t>
            </a:r>
            <a:r>
              <a:rPr lang="ja-JP" altLang="en-US" sz="44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4400">
              <a:solidFill>
                <a:srgbClr val="FFFFCC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r>
              <a:rPr lang="en-US" sz="28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    </a:t>
            </a:r>
            <a:r>
              <a:rPr lang="en-US" sz="28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Saul Alinsky</a:t>
            </a:r>
          </a:p>
          <a:p>
            <a:pPr marL="0" indent="0"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Helvetica" charset="0"/>
                <a:ea typeface="ＭＳ Ｐゴシック" charset="0"/>
                <a:cs typeface="ＭＳ Ｐゴシック" charset="0"/>
              </a:rPr>
              <a:t>Not good or bad . . .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667000"/>
            <a:ext cx="6477000" cy="23622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</a:pPr>
            <a:r>
              <a:rPr lang="en-US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Self-interest is not to be denied; it is only to be acknowledged.</a:t>
            </a:r>
          </a:p>
          <a:p>
            <a:pPr marL="0" indent="0" eaLnBrk="1" hangingPunct="1">
              <a:lnSpc>
                <a:spcPct val="105000"/>
              </a:lnSpc>
            </a:pPr>
            <a:r>
              <a:rPr lang="en-US" sz="24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   </a:t>
            </a:r>
            <a:endParaRPr lang="en-US" sz="2400">
              <a:solidFill>
                <a:srgbClr val="FFFFCC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105000"/>
              </a:lnSpc>
            </a:pPr>
            <a:endParaRPr lang="en-US" sz="36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Helvetica" charset="0"/>
                <a:ea typeface="ＭＳ Ｐゴシック" charset="0"/>
                <a:cs typeface="ＭＳ Ｐゴシック" charset="0"/>
              </a:rPr>
              <a:t>Separate, self-interest . . .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590800"/>
            <a:ext cx="6477000" cy="23622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</a:pPr>
            <a:r>
              <a:rPr lang="ja-JP" altLang="en-US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God protect me from self-interest masquerading as moral principle.</a:t>
            </a:r>
            <a:r>
              <a:rPr lang="ja-JP" altLang="en-US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solidFill>
                <a:srgbClr val="FFFFCC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105000"/>
              </a:lnSpc>
            </a:pPr>
            <a:r>
              <a:rPr lang="en-US" sz="24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    </a:t>
            </a:r>
            <a:r>
              <a:rPr lang="en-US" sz="24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Mark Twain</a:t>
            </a:r>
          </a:p>
          <a:p>
            <a:pPr marL="0" indent="0" eaLnBrk="1" hangingPunct="1">
              <a:lnSpc>
                <a:spcPct val="105000"/>
              </a:lnSpc>
            </a:pPr>
            <a:endParaRPr lang="en-US" sz="36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210589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78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6" descr="c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371600"/>
            <a:ext cx="7543800" cy="914400"/>
          </a:xfrm>
        </p:spPr>
        <p:txBody>
          <a:bodyPr/>
          <a:lstStyle/>
          <a:p>
            <a:pPr eaLnBrk="1" hangingPunct="1"/>
            <a:r>
              <a:rPr lang="en-US" sz="3600">
                <a:latin typeface="Helvetica" charset="0"/>
                <a:ea typeface="ＭＳ Ｐゴシック" charset="0"/>
                <a:cs typeface="ＭＳ Ｐゴシック" charset="0"/>
              </a:rPr>
              <a:t>Definition of trust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6" descr="c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371600"/>
            <a:ext cx="7543800" cy="914400"/>
          </a:xfrm>
        </p:spPr>
        <p:txBody>
          <a:bodyPr/>
          <a:lstStyle/>
          <a:p>
            <a:pPr eaLnBrk="1" hangingPunct="1"/>
            <a:r>
              <a:rPr lang="en-US" sz="3600">
                <a:latin typeface="Helvetica" charset="0"/>
                <a:ea typeface="ＭＳ Ｐゴシック" charset="0"/>
                <a:cs typeface="ＭＳ Ｐゴシック" charset="0"/>
              </a:rPr>
              <a:t>Definition of trust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7543800" cy="9144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Strategies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895600"/>
            <a:ext cx="7620000" cy="32004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Results</a:t>
            </a:r>
          </a:p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Relationships</a:t>
            </a:r>
          </a:p>
          <a:p>
            <a:pPr marL="0" indent="0" eaLnBrk="1" hangingPunct="1"/>
            <a:r>
              <a:rPr lang="en-US">
                <a:latin typeface="Helvetica" charset="0"/>
                <a:ea typeface="华文细黑" charset="0"/>
                <a:cs typeface="华文细黑" charset="0"/>
              </a:rPr>
              <a:t>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Resiliency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7543800" cy="9144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Resilience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What do we do when the 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funding runs out?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5" descr="Bring people tog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95400"/>
            <a:ext cx="7543800" cy="9144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Bring people together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B&amp;W columns only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5105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3429000" cy="4343400"/>
          </a:xfrm>
        </p:spPr>
        <p:txBody>
          <a:bodyPr/>
          <a:lstStyle/>
          <a:p>
            <a:pPr eaLnBrk="1" hangingPunct="1"/>
            <a:r>
              <a:rPr lang="en-US" sz="4000">
                <a:latin typeface="Helvetica" charset="0"/>
                <a:ea typeface="ＭＳ Ｐゴシック" charset="0"/>
                <a:cs typeface="ＭＳ Ｐゴシック" charset="0"/>
              </a:rPr>
              <a:t>STRUCTURE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4724400" y="45720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Helvetica-Narrow" charset="0"/>
              </a:rPr>
              <a:t>Staff to Staff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3886200" y="33528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Helvetica-Narrow" charset="0"/>
              </a:rPr>
              <a:t>Manager To Manager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4038600" y="22098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Helvetica-Narrow" charset="0"/>
              </a:rPr>
              <a:t>Leader To Leader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RELY ON A CHARTER</a:t>
            </a:r>
          </a:p>
        </p:txBody>
      </p:sp>
      <p:sp>
        <p:nvSpPr>
          <p:cNvPr id="6758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Process = Trust Builder</a:t>
            </a:r>
          </a:p>
          <a:p>
            <a:pPr marL="0" indent="0"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Product  = Document to Share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Find common interests to create common solutions. We cannot sell others on our existing answers.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5" descr="Feet in agre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620000" cy="3200400"/>
          </a:xfrm>
        </p:spPr>
        <p:txBody>
          <a:bodyPr/>
          <a:lstStyle/>
          <a:p>
            <a:pPr marL="0" indent="0" eaLnBrk="1" hangingPunct="1">
              <a:lnSpc>
                <a:spcPct val="135000"/>
              </a:lnSpc>
            </a:pPr>
            <a:r>
              <a:rPr lang="en-US" sz="5400" b="1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The feet are in</a:t>
            </a:r>
          </a:p>
          <a:p>
            <a:pPr marL="0" indent="0" eaLnBrk="1" hangingPunct="1">
              <a:lnSpc>
                <a:spcPct val="85000"/>
              </a:lnSpc>
            </a:pPr>
            <a:r>
              <a:rPr lang="en-US" sz="5400" b="1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agreement.</a:t>
            </a:r>
          </a:p>
          <a:p>
            <a:pPr marL="0" indent="0" eaLnBrk="1" hangingPunct="1">
              <a:lnSpc>
                <a:spcPct val="205000"/>
              </a:lnSpc>
            </a:pPr>
            <a:r>
              <a:rPr lang="en-US" sz="28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    </a:t>
            </a:r>
            <a:r>
              <a:rPr lang="en-US" sz="28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an African proverb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Results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Mutual institutional renewal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3" descr="Destination sig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41148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1066800" y="4191000"/>
            <a:ext cx="7696200" cy="1524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Where are you going?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What results do you want?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7543800" cy="9144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 definition for the 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new millennium . . .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657600"/>
            <a:ext cx="7620000" cy="1981200"/>
          </a:xfrm>
        </p:spPr>
        <p:txBody>
          <a:bodyPr/>
          <a:lstStyle/>
          <a:p>
            <a:pPr marL="0" indent="0" eaLnBrk="1" hangingPunct="1"/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Collaboration 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is the mechanism from mutual institutional renewal.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Nimble Collab-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442">
            <a:off x="4343400" y="685800"/>
            <a:ext cx="38846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350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Helvetica" charset="0"/>
              </a:rPr>
              <a:t>The Nimble Collaboration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28600"/>
            <a:ext cx="4572000" cy="914400"/>
          </a:xfrm>
        </p:spPr>
        <p:txBody>
          <a:bodyPr/>
          <a:lstStyle/>
          <a:p>
            <a:pPr algn="r" eaLnBrk="1" hangingPunct="1"/>
            <a:r>
              <a:rPr lang="en-US" sz="2800" b="0">
                <a:latin typeface="Helvetica" charset="0"/>
                <a:ea typeface="ＭＳ Ｐゴシック" charset="0"/>
                <a:cs typeface="ＭＳ Ｐゴシック" charset="0"/>
              </a:rPr>
              <a:t>Stages of Collaboration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8305800" cy="4572000"/>
          </a:xfrm>
          <a:noFill/>
        </p:spPr>
        <p:txBody>
          <a:bodyPr/>
          <a:lstStyle/>
          <a:p>
            <a:pPr marL="1604963" indent="-1604963" algn="l" eaLnBrk="1" hangingPunct="1">
              <a:lnSpc>
                <a:spcPct val="105000"/>
              </a:lnSpc>
              <a:tabLst>
                <a:tab pos="1604963" algn="l"/>
              </a:tabLst>
            </a:pPr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STAGE 1</a:t>
            </a:r>
          </a:p>
          <a:p>
            <a:pPr marL="1604963" indent="-1604963" algn="l" eaLnBrk="1" hangingPunct="1">
              <a:lnSpc>
                <a:spcPct val="105000"/>
              </a:lnSpc>
              <a:tabLst>
                <a:tab pos="1604963" algn="l"/>
              </a:tabLst>
            </a:pPr>
            <a:r>
              <a:rPr lang="en-US" sz="2800" b="1">
                <a:latin typeface="Helvetica" charset="0"/>
                <a:ea typeface="ＭＳ Ｐゴシック" charset="0"/>
                <a:cs typeface="ＭＳ Ｐゴシック" charset="0"/>
              </a:rPr>
              <a:t>Envision What the Collaboration Can Achieve</a:t>
            </a:r>
          </a:p>
          <a:p>
            <a:pPr marL="1604963" indent="-1604963" algn="l" eaLnBrk="1" hangingPunct="1">
              <a:lnSpc>
                <a:spcPct val="105000"/>
              </a:lnSpc>
              <a:tabLst>
                <a:tab pos="1604963" algn="l"/>
              </a:tabLst>
            </a:pPr>
            <a:endParaRPr lang="en-US" sz="2800" b="1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Challenges:	Work with an Initiator</a:t>
            </a: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	Invite Participation by Organizations</a:t>
            </a: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	Actively Choose Collaboration</a:t>
            </a: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	Envision the Destination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28600"/>
            <a:ext cx="4572000" cy="914400"/>
          </a:xfrm>
        </p:spPr>
        <p:txBody>
          <a:bodyPr/>
          <a:lstStyle/>
          <a:p>
            <a:pPr algn="r" eaLnBrk="1" hangingPunct="1"/>
            <a:r>
              <a:rPr lang="en-US" sz="2800" b="0">
                <a:latin typeface="Helvetica" charset="0"/>
                <a:ea typeface="ＭＳ Ｐゴシック" charset="0"/>
                <a:cs typeface="ＭＳ Ｐゴシック" charset="0"/>
              </a:rPr>
              <a:t>Stages of Collaboration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8305800" cy="4572000"/>
          </a:xfrm>
          <a:noFill/>
        </p:spPr>
        <p:txBody>
          <a:bodyPr/>
          <a:lstStyle/>
          <a:p>
            <a:pPr marL="1604963" indent="-1604963" algn="l" eaLnBrk="1" hangingPunct="1">
              <a:lnSpc>
                <a:spcPct val="105000"/>
              </a:lnSpc>
              <a:tabLst>
                <a:tab pos="1604963" algn="l"/>
              </a:tabLst>
            </a:pPr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STAGE 2</a:t>
            </a:r>
          </a:p>
          <a:p>
            <a:pPr marL="1604963" indent="-1604963" algn="l" eaLnBrk="1" hangingPunct="1">
              <a:lnSpc>
                <a:spcPct val="105000"/>
              </a:lnSpc>
              <a:tabLst>
                <a:tab pos="1604963" algn="l"/>
              </a:tabLst>
            </a:pPr>
            <a:r>
              <a:rPr lang="en-US" sz="2800" b="1">
                <a:latin typeface="Helvetica" charset="0"/>
                <a:ea typeface="ＭＳ Ｐゴシック" charset="0"/>
                <a:cs typeface="ＭＳ Ｐゴシック" charset="0"/>
              </a:rPr>
              <a:t>Ensure the Collaboration Gets Results</a:t>
            </a:r>
          </a:p>
          <a:p>
            <a:pPr marL="1604963" indent="-1604963" algn="l" eaLnBrk="1" hangingPunct="1">
              <a:lnSpc>
                <a:spcPct val="105000"/>
              </a:lnSpc>
              <a:tabLst>
                <a:tab pos="1604963" algn="l"/>
              </a:tabLst>
            </a:pPr>
            <a:endParaRPr lang="en-US" sz="2800" b="1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Challenges:	Organize the Core Collaboration Work Group</a:t>
            </a: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	Focus on Work</a:t>
            </a: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	Settle on Structure and Governance</a:t>
            </a: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	Prepare for Evaluation</a:t>
            </a: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	Resolve  Conflict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28600"/>
            <a:ext cx="4572000" cy="914400"/>
          </a:xfrm>
        </p:spPr>
        <p:txBody>
          <a:bodyPr/>
          <a:lstStyle/>
          <a:p>
            <a:pPr algn="r" eaLnBrk="1" hangingPunct="1"/>
            <a:r>
              <a:rPr lang="en-US" sz="2800" b="0">
                <a:latin typeface="Helvetica" charset="0"/>
                <a:ea typeface="ＭＳ Ｐゴシック" charset="0"/>
                <a:cs typeface="ＭＳ Ｐゴシック" charset="0"/>
              </a:rPr>
              <a:t>Stages of Collaboration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8305800" cy="4572000"/>
          </a:xfrm>
          <a:noFill/>
        </p:spPr>
        <p:txBody>
          <a:bodyPr/>
          <a:lstStyle/>
          <a:p>
            <a:pPr marL="1604963" indent="-1604963" algn="l" eaLnBrk="1" hangingPunct="1">
              <a:lnSpc>
                <a:spcPct val="105000"/>
              </a:lnSpc>
              <a:tabLst>
                <a:tab pos="1604963" algn="l"/>
              </a:tabLst>
            </a:pPr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STAGE 3</a:t>
            </a:r>
          </a:p>
          <a:p>
            <a:pPr marL="1604963" indent="-1604963" algn="l" eaLnBrk="1" hangingPunct="1">
              <a:lnSpc>
                <a:spcPct val="105000"/>
              </a:lnSpc>
              <a:tabLst>
                <a:tab pos="1604963" algn="l"/>
              </a:tabLst>
            </a:pPr>
            <a:r>
              <a:rPr lang="en-US" sz="2600" b="1">
                <a:latin typeface="Helvetica" charset="0"/>
                <a:ea typeface="ＭＳ Ｐゴシック" charset="0"/>
                <a:cs typeface="ＭＳ Ｐゴシック" charset="0"/>
              </a:rPr>
              <a:t>Empower the Collaboration to Complete the Work</a:t>
            </a:r>
            <a:endParaRPr lang="en-US" sz="260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1604963" indent="-1604963" algn="l" eaLnBrk="1" hangingPunct="1">
              <a:lnSpc>
                <a:spcPct val="105000"/>
              </a:lnSpc>
              <a:tabLst>
                <a:tab pos="1604963" algn="l"/>
              </a:tabLst>
            </a:pPr>
            <a:endParaRPr lang="en-US" sz="2600" b="1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Challenges:	Manage the Work</a:t>
            </a: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	Invest in Change</a:t>
            </a:r>
          </a:p>
          <a:p>
            <a:pPr marL="1604963" indent="-1604963" algn="l" eaLnBrk="1" hangingPunct="1">
              <a:tabLst>
                <a:tab pos="1604963" algn="l"/>
              </a:tabLst>
            </a:pPr>
            <a:r>
              <a:rPr lang="en-US" sz="2000" b="1">
                <a:latin typeface="Helvetica" charset="0"/>
                <a:ea typeface="ＭＳ Ｐゴシック" charset="0"/>
                <a:cs typeface="ＭＳ Ｐゴシック" charset="0"/>
              </a:rPr>
              <a:t>	Rejuvenate the Effort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28600"/>
            <a:ext cx="4572000" cy="914400"/>
          </a:xfrm>
        </p:spPr>
        <p:txBody>
          <a:bodyPr/>
          <a:lstStyle/>
          <a:p>
            <a:pPr algn="r" eaLnBrk="1" hangingPunct="1"/>
            <a:r>
              <a:rPr lang="en-US" sz="2800" b="0">
                <a:latin typeface="Helvetica" charset="0"/>
                <a:ea typeface="ＭＳ Ｐゴシック" charset="0"/>
                <a:cs typeface="ＭＳ Ｐゴシック" charset="0"/>
              </a:rPr>
              <a:t>Stages of Collaboration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8305800" cy="1905000"/>
          </a:xfrm>
          <a:noFill/>
        </p:spPr>
        <p:txBody>
          <a:bodyPr/>
          <a:lstStyle/>
          <a:p>
            <a:pPr algn="l" eaLnBrk="1" hangingPunct="1">
              <a:lnSpc>
                <a:spcPct val="105000"/>
              </a:lnSpc>
            </a:pPr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STAGE 4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sz="2800" b="1">
                <a:latin typeface="Helvetica" charset="0"/>
                <a:ea typeface="ＭＳ Ｐゴシック" charset="0"/>
                <a:cs typeface="ＭＳ Ｐゴシック" charset="0"/>
              </a:rPr>
              <a:t>Endow a Broader Community with the </a:t>
            </a:r>
            <a:br>
              <a:rPr lang="en-US" sz="2800" b="1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800" b="1">
                <a:latin typeface="Helvetica" charset="0"/>
                <a:ea typeface="ＭＳ Ｐゴシック" charset="0"/>
                <a:cs typeface="ＭＳ Ｐゴシック" charset="0"/>
              </a:rPr>
              <a:t>Power to Collaborate</a:t>
            </a:r>
            <a:endParaRPr lang="en-US" sz="280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105000"/>
              </a:lnSpc>
            </a:pPr>
            <a:endParaRPr lang="en-US" sz="28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4800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04963" indent="-1604963" eaLnBrk="0" hangingPunct="0">
              <a:tabLst>
                <a:tab pos="16049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6049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16049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16049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16049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49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49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49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49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000" b="1">
                <a:solidFill>
                  <a:schemeClr val="bg1"/>
                </a:solidFill>
              </a:rPr>
              <a:t>Challenges:	Create Visibility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b="1">
                <a:solidFill>
                  <a:schemeClr val="bg1"/>
                </a:solidFill>
              </a:rPr>
              <a:t>	Involve the Community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b="1">
                <a:solidFill>
                  <a:schemeClr val="bg1"/>
                </a:solidFill>
              </a:rPr>
              <a:t>	End the Collaboration</a:t>
            </a:r>
          </a:p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543800" cy="9144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Definition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848600" cy="39624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</a:pPr>
            <a:r>
              <a:rPr lang="en-US" sz="3800" i="1">
                <a:latin typeface="Helvetica" charset="0"/>
                <a:ea typeface="ＭＳ Ｐゴシック" charset="0"/>
                <a:cs typeface="ＭＳ Ｐゴシック" charset="0"/>
              </a:rPr>
              <a:t>Collaboration </a:t>
            </a:r>
            <a:r>
              <a:rPr lang="en-US" sz="3800">
                <a:latin typeface="Helvetica" charset="0"/>
                <a:ea typeface="ＭＳ Ｐゴシック" charset="0"/>
                <a:cs typeface="ＭＳ Ｐゴシック" charset="0"/>
              </a:rPr>
              <a:t>is a mutually beneficial and well-defined relationship entered into by two or more organizations to achieve common goals they are more likely to achieve together than alone.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6" descr="Increasing intensity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7543800" cy="914400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chemeClr val="fol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EFFECTIVE?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Is there an existing partnership trying to do this work?</a:t>
            </a:r>
          </a:p>
        </p:txBody>
      </p:sp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447800"/>
            <a:ext cx="2133600" cy="914400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chemeClr val="fol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Today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2514600"/>
            <a:ext cx="4495800" cy="9906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Response Team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447800"/>
            <a:ext cx="2133600" cy="914400"/>
          </a:xfrm>
        </p:spPr>
        <p:txBody>
          <a:bodyPr/>
          <a:lstStyle/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Innovation and Cost Savings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620000" cy="3200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Modify your business model thru</a:t>
            </a:r>
          </a:p>
          <a:p>
            <a:pPr marL="576263" indent="-288925">
              <a:buFont typeface="Arial"/>
              <a:buChar char="•"/>
              <a:defRPr/>
            </a:pPr>
            <a:r>
              <a:rPr lang="en-US" sz="3600" dirty="0" smtClean="0"/>
              <a:t>Strategic planning</a:t>
            </a:r>
          </a:p>
          <a:p>
            <a:pPr marL="576263" indent="-288925">
              <a:buFont typeface="Arial"/>
              <a:buChar char="•"/>
              <a:defRPr/>
            </a:pPr>
            <a:r>
              <a:rPr lang="en-US" sz="3600" dirty="0" smtClean="0"/>
              <a:t>Financial pressures</a:t>
            </a:r>
          </a:p>
          <a:p>
            <a:pPr marL="576263" indent="-288925">
              <a:buFont typeface="Arial"/>
              <a:buChar char="•"/>
              <a:defRPr/>
            </a:pPr>
            <a:r>
              <a:rPr lang="en-US" sz="3600" dirty="0" smtClean="0"/>
              <a:t>Partnerships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43600" y="6248400"/>
            <a:ext cx="3200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38191D"/>
                </a:solidFill>
                <a:ea typeface="+mn-ea"/>
                <a:cs typeface="+mn-cs"/>
              </a:rPr>
              <a:t>Copyright © 2010, Karen Ray Associates.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620000" cy="2819400"/>
          </a:xfrm>
        </p:spPr>
        <p:txBody>
          <a:bodyPr/>
          <a:lstStyle/>
          <a:p>
            <a:pPr marL="0" indent="0" eaLnBrk="1" hangingPunct="1"/>
            <a:r>
              <a:rPr lang="ja-JP" altLang="en-US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When you</a:t>
            </a:r>
            <a:r>
              <a:rPr lang="ja-JP" altLang="en-US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re thinking about cost all the time, you</a:t>
            </a:r>
            <a:r>
              <a:rPr lang="ja-JP" altLang="en-US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re thinking about the least cost.</a:t>
            </a:r>
            <a:r>
              <a:rPr lang="ja-JP" altLang="en-US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solidFill>
                <a:srgbClr val="FFFFCC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r>
              <a:rPr lang="en-US" sz="28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 </a:t>
            </a:r>
            <a:r>
              <a:rPr lang="en-US" sz="2800">
                <a:solidFill>
                  <a:srgbClr val="FFFFCC"/>
                </a:solidFill>
                <a:latin typeface="Helvetica" charset="0"/>
                <a:ea typeface="ＭＳ Ｐゴシック" charset="0"/>
                <a:cs typeface="ＭＳ Ｐゴシック" charset="0"/>
              </a:rPr>
              <a:t>Steve Rothschild</a:t>
            </a:r>
          </a:p>
          <a:p>
            <a:pPr marL="0" indent="0" eaLnBrk="1" hangingPunct="1"/>
            <a:endParaRPr lang="en-US">
              <a:solidFill>
                <a:srgbClr val="FFFFCC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9" descr="columns only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6096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543800" cy="914400"/>
          </a:xfrm>
        </p:spPr>
        <p:txBody>
          <a:bodyPr/>
          <a:lstStyle/>
          <a:p>
            <a:pPr eaLnBrk="1" hangingPunct="1"/>
            <a:r>
              <a:rPr lang="en-US" sz="400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br>
              <a:rPr lang="en-US" sz="400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Helvetica" charset="0"/>
                <a:ea typeface="ＭＳ Ｐゴシック" charset="0"/>
                <a:cs typeface="ＭＳ Ｐゴシック" charset="0"/>
              </a:rPr>
              <a:t>promise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3581400" y="2971800"/>
            <a:ext cx="2286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Helvetica" charset="0"/>
              </a:rPr>
              <a:t>Complex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sz="2800" b="1">
                <a:latin typeface="Helvetica" charset="0"/>
              </a:rPr>
              <a:t> issues</a:t>
            </a: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191000" y="1143000"/>
            <a:ext cx="2209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Helvetica" charset="0"/>
              </a:rPr>
              <a:t>Service</a:t>
            </a:r>
          </a:p>
          <a:p>
            <a:pPr eaLnBrk="1" hangingPunct="1">
              <a:lnSpc>
                <a:spcPct val="10000"/>
              </a:lnSpc>
              <a:spcBef>
                <a:spcPct val="50000"/>
              </a:spcBef>
            </a:pPr>
            <a:r>
              <a:rPr lang="en-US" sz="2800" b="1">
                <a:latin typeface="Helvetica" charset="0"/>
              </a:rPr>
              <a:t>gaps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6172200" y="2209800"/>
            <a:ext cx="1905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Helvetica" charset="0"/>
              </a:rPr>
              <a:t>Unmet</a:t>
            </a:r>
          </a:p>
          <a:p>
            <a:pPr eaLnBrk="1" hangingPunct="1">
              <a:lnSpc>
                <a:spcPct val="10000"/>
              </a:lnSpc>
              <a:spcBef>
                <a:spcPct val="50000"/>
              </a:spcBef>
            </a:pPr>
            <a:r>
              <a:rPr lang="en-US" sz="2800" b="1">
                <a:latin typeface="Helvetica" charset="0"/>
              </a:rPr>
              <a:t>needs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43000"/>
            <a:ext cx="7543800" cy="9144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Your organizations are pillars of your community.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3970" name="Picture 5" descr="P12065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8486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7" descr="B&amp;W columns only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61722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1905000" cy="434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What can you achieve together?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810000" y="51816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Helvetica-Narrow" charset="0"/>
              </a:rPr>
              <a:t>Advocacy; public will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581400" y="36576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Helvetica-Narrow" charset="0"/>
              </a:rPr>
              <a:t>Infrastructure support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4038600" y="22098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Helvetica-Narrow" charset="0"/>
              </a:rPr>
              <a:t>Services to Clients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43000"/>
            <a:ext cx="7543800" cy="91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PARTNERSHIPS HELP YOU </a:t>
            </a:r>
            <a:b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GET OVER HISTORY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3970" name="Picture 5" descr="P12065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8486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31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Increasing intensity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7543800" cy="9144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Increasing intensity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A0BFB4D80B84F93D36074F392C00A" ma:contentTypeVersion="18" ma:contentTypeDescription="Create a new document." ma:contentTypeScope="" ma:versionID="a2320d8d85da5b96fccb5bf856bd4d3c">
  <xsd:schema xmlns:xsd="http://www.w3.org/2001/XMLSchema" xmlns:p="http://schemas.microsoft.com/office/2006/metadata/properties" xmlns:ns1="http://schemas.microsoft.com/sharepoint/v3" xmlns:ns3="7c853d7b-b254-4c4a-a83f-01b5584850a9" targetNamespace="http://schemas.microsoft.com/office/2006/metadata/properties" ma:root="true" ma:fieldsID="33bf9b7f1c599219106249c4765ad2c7" ns1:_="" ns3:_="">
    <xsd:import namespace="http://schemas.microsoft.com/sharepoint/v3"/>
    <xsd:import namespace="7c853d7b-b254-4c4a-a83f-01b5584850a9"/>
    <xsd:element name="properties">
      <xsd:complexType>
        <xsd:sequence>
          <xsd:element name="documentManagement">
            <xsd:complexType>
              <xsd:all>
                <xsd:element ref="ns3:Keywords2" minOccurs="0"/>
                <xsd:element ref="ns3:Photo_x0020_Keywords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12" nillable="true" ma:displayName="E-Mail Sender" ma:hidden="true" ma:internalName="EmailSender">
      <xsd:simpleType>
        <xsd:restriction base="dms:Note"/>
      </xsd:simpleType>
    </xsd:element>
    <xsd:element name="EmailTo" ma:index="13" nillable="true" ma:displayName="E-Mail To" ma:hidden="true" ma:internalName="EmailTo">
      <xsd:simpleType>
        <xsd:restriction base="dms:Note"/>
      </xsd:simpleType>
    </xsd:element>
    <xsd:element name="EmailCc" ma:index="14" nillable="true" ma:displayName="E-Mail Cc" ma:hidden="true" ma:internalName="EmailCc">
      <xsd:simpleType>
        <xsd:restriction base="dms:Note"/>
      </xsd:simpleType>
    </xsd:element>
    <xsd:element name="EmailFrom" ma:index="15" nillable="true" ma:displayName="E-Mail From" ma:hidden="true" ma:internalName="EmailFrom">
      <xsd:simpleType>
        <xsd:restriction base="dms:Text"/>
      </xsd:simpleType>
    </xsd:element>
    <xsd:element name="EmailSubject" ma:index="16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7c853d7b-b254-4c4a-a83f-01b5584850a9" elementFormDefault="qualified">
    <xsd:import namespace="http://schemas.microsoft.com/office/2006/documentManagement/types"/>
    <xsd:element name="Keywords2" ma:index="9" nillable="true" ma:displayName="Keywords" ma:default="" ma:description="Please add the appropriate keywords to this item.  When adding multiple keywords, please separate them with a comma followed by a space.  No capitalization, all entries lowercase.  Use abbreviations and acronyms, when possible.  Maximum of 255 characters." ma:internalName="Keywords20" ma:readOnly="false">
      <xsd:simpleType>
        <xsd:restriction base="dms:Text">
          <xsd:maxLength value="255"/>
        </xsd:restriction>
      </xsd:simpleType>
    </xsd:element>
    <xsd:element name="Photo_x0020_Keywords" ma:index="10" nillable="true" ma:displayName="Photo Keywords" ma:default="" ma:description="This column is to be used to apply keywords to PHOTOS and IMAGES.  There are more spaces available and this field is not required." ma:internalName="Photo_x0020_Keyword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Keywords2 xmlns="7c853d7b-b254-4c4a-a83f-01b5584850a9" xsi:nil="true"/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Photo_x0020_Keywords xmlns="7c853d7b-b254-4c4a-a83f-01b5584850a9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33FD77-A78A-4775-8E12-4BF6010A3977}"/>
</file>

<file path=customXml/itemProps2.xml><?xml version="1.0" encoding="utf-8"?>
<ds:datastoreItem xmlns:ds="http://schemas.openxmlformats.org/officeDocument/2006/customXml" ds:itemID="{DF064704-FC80-449B-99AF-F2739507D185}"/>
</file>

<file path=customXml/itemProps3.xml><?xml version="1.0" encoding="utf-8"?>
<ds:datastoreItem xmlns:ds="http://schemas.openxmlformats.org/officeDocument/2006/customXml" ds:itemID="{439FCE62-ECB9-4473-84D3-5CA3659894F5}"/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725</Words>
  <Application>Microsoft Macintosh PowerPoint</Application>
  <PresentationFormat>On-screen Show (4:3)</PresentationFormat>
  <Paragraphs>179</Paragraphs>
  <Slides>51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Default Design</vt:lpstr>
      <vt:lpstr>3_Default Design</vt:lpstr>
      <vt:lpstr>1_Default Design</vt:lpstr>
      <vt:lpstr>4_Default Design</vt:lpstr>
      <vt:lpstr>COST SAVINGS AND INNOVATION</vt:lpstr>
      <vt:lpstr>“Cost savings AND innovation” is not an oxymoron.</vt:lpstr>
      <vt:lpstr>PowerPoint Presentation</vt:lpstr>
      <vt:lpstr>Where are you going? What results do you want?</vt:lpstr>
      <vt:lpstr>Innovation and Cost Savings</vt:lpstr>
      <vt:lpstr>Your organizations are pillars of your community.</vt:lpstr>
      <vt:lpstr>What can you achieve together?</vt:lpstr>
      <vt:lpstr>PARTNERSHIPS HELP YOU  GET OVER HISTORY</vt:lpstr>
      <vt:lpstr>Increasing intensity</vt:lpstr>
      <vt:lpstr>STRATEGIC ALLIANCES</vt:lpstr>
      <vt:lpstr>KEY PRINCIPLES</vt:lpstr>
      <vt:lpstr>KEY PRINCIPLES</vt:lpstr>
      <vt:lpstr>KEY PRINCIPLES</vt:lpstr>
      <vt:lpstr>Replacement</vt:lpstr>
      <vt:lpstr>PowerPoint Presentation</vt:lpstr>
      <vt:lpstr>PowerPoint Presentation</vt:lpstr>
      <vt:lpstr>PowerPoint Presentation</vt:lpstr>
      <vt:lpstr>Strategies</vt:lpstr>
      <vt:lpstr>PowerPoint Presentation</vt:lpstr>
      <vt:lpstr>PowerPoint Presentation</vt:lpstr>
      <vt:lpstr>Strategies</vt:lpstr>
      <vt:lpstr>Results</vt:lpstr>
      <vt:lpstr>PowerPoint Presentation</vt:lpstr>
      <vt:lpstr>PowerPoint Presentation</vt:lpstr>
      <vt:lpstr>Relationships</vt:lpstr>
      <vt:lpstr>PowerPoint Presentation</vt:lpstr>
      <vt:lpstr>The prime mover . . .</vt:lpstr>
      <vt:lpstr>Not good or bad . . .</vt:lpstr>
      <vt:lpstr>Separate, self-interest . . .</vt:lpstr>
      <vt:lpstr>Definition of trust</vt:lpstr>
      <vt:lpstr>Definition of trust</vt:lpstr>
      <vt:lpstr>Strategies</vt:lpstr>
      <vt:lpstr>Resilience</vt:lpstr>
      <vt:lpstr>Bring people together</vt:lpstr>
      <vt:lpstr>STRUCTURE</vt:lpstr>
      <vt:lpstr>RELY ON A CHARTER</vt:lpstr>
      <vt:lpstr>PowerPoint Presentation</vt:lpstr>
      <vt:lpstr>PowerPoint Presentation</vt:lpstr>
      <vt:lpstr>Results</vt:lpstr>
      <vt:lpstr>A definition for the  new millennium . . .</vt:lpstr>
      <vt:lpstr>PowerPoint Presentation</vt:lpstr>
      <vt:lpstr>Stages of Collaboration</vt:lpstr>
      <vt:lpstr>Stages of Collaboration</vt:lpstr>
      <vt:lpstr>Stages of Collaboration</vt:lpstr>
      <vt:lpstr>Stages of Collaboration</vt:lpstr>
      <vt:lpstr>Definition</vt:lpstr>
      <vt:lpstr>WHAT IS EFFECTIVE?</vt:lpstr>
      <vt:lpstr>Today</vt:lpstr>
      <vt:lpstr>PowerPoint Presentation</vt:lpstr>
      <vt:lpstr>PowerPoint Presentation</vt:lpstr>
      <vt:lpstr>The  promise</vt:lpstr>
    </vt:vector>
  </TitlesOfParts>
  <Company>Fieldstone Alliance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Fieldstone Alliance</dc:creator>
  <cp:lastModifiedBy>Karen Ray</cp:lastModifiedBy>
  <cp:revision>86</cp:revision>
  <dcterms:created xsi:type="dcterms:W3CDTF">2006-12-18T17:08:27Z</dcterms:created>
  <dcterms:modified xsi:type="dcterms:W3CDTF">2011-11-08T00:35:46Z</dcterms:modified>
</cp:coreProperties>
</file>